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082E-C023-44A1-8D40-9F45A6987EC1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55B0-C046-4BC3-9566-8DA18DC96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525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082E-C023-44A1-8D40-9F45A6987EC1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55B0-C046-4BC3-9566-8DA18DC96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239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082E-C023-44A1-8D40-9F45A6987EC1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55B0-C046-4BC3-9566-8DA18DC96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500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082E-C023-44A1-8D40-9F45A6987EC1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55B0-C046-4BC3-9566-8DA18DC96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127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082E-C023-44A1-8D40-9F45A6987EC1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55B0-C046-4BC3-9566-8DA18DC96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119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082E-C023-44A1-8D40-9F45A6987EC1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55B0-C046-4BC3-9566-8DA18DC96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835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082E-C023-44A1-8D40-9F45A6987EC1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55B0-C046-4BC3-9566-8DA18DC96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930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082E-C023-44A1-8D40-9F45A6987EC1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55B0-C046-4BC3-9566-8DA18DC96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876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082E-C023-44A1-8D40-9F45A6987EC1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55B0-C046-4BC3-9566-8DA18DC96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554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082E-C023-44A1-8D40-9F45A6987EC1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55B0-C046-4BC3-9566-8DA18DC96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793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082E-C023-44A1-8D40-9F45A6987EC1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55B0-C046-4BC3-9566-8DA18DC96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277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5082E-C023-44A1-8D40-9F45A6987EC1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55B0-C046-4BC3-9566-8DA18DC96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69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839" r="11087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928670"/>
            <a:ext cx="6264696" cy="1800200"/>
          </a:xfrm>
        </p:spPr>
        <p:txBody>
          <a:bodyPr>
            <a:normAutofit/>
          </a:bodyPr>
          <a:lstStyle/>
          <a:p>
            <a:r>
              <a:rPr lang="ru-RU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39700">
                    <a:schemeClr val="bg1">
                      <a:lumMod val="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Ада </a:t>
            </a:r>
            <a:r>
              <a:rPr lang="ru-RU" sz="4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39700">
                    <a:schemeClr val="bg1">
                      <a:lumMod val="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Роговцева</a:t>
            </a:r>
            <a:endParaRPr lang="ru-RU" sz="4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139700">
                  <a:schemeClr val="bg1">
                    <a:lumMod val="75000"/>
                    <a:alpha val="4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512168"/>
          </a:xfrm>
        </p:spPr>
        <p:txBody>
          <a:bodyPr/>
          <a:lstStyle/>
          <a:p>
            <a:r>
              <a:rPr lang="uk-UA" i="1" dirty="0" err="1" smtClean="0">
                <a:solidFill>
                  <a:schemeClr val="bg1"/>
                </a:solidFill>
              </a:rPr>
              <a:t>Арина</a:t>
            </a:r>
            <a:r>
              <a:rPr lang="uk-UA" i="1" dirty="0" smtClean="0">
                <a:solidFill>
                  <a:schemeClr val="bg1"/>
                </a:solidFill>
              </a:rPr>
              <a:t> </a:t>
            </a:r>
            <a:r>
              <a:rPr lang="uk-UA" i="1" dirty="0" err="1" smtClean="0">
                <a:solidFill>
                  <a:schemeClr val="bg1"/>
                </a:solidFill>
              </a:rPr>
              <a:t>сиротенко</a:t>
            </a:r>
            <a:endParaRPr lang="ru-RU" i="1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71114145"/>
              </p:ext>
            </p:extLst>
          </p:nvPr>
        </p:nvGraphicFramePr>
        <p:xfrm>
          <a:off x="3900488" y="3186113"/>
          <a:ext cx="1343025" cy="485775"/>
        </p:xfrm>
        <a:graphic>
          <a:graphicData uri="http://schemas.openxmlformats.org/presentationml/2006/ole">
            <p:oleObj spid="_x0000_s1029" name="Пакет" r:id="rId4" imgW="1343160" imgH="485640" progId="Package">
              <p:embed/>
            </p:oleObj>
          </a:graphicData>
        </a:graphic>
      </p:graphicFrame>
      <p:pic>
        <p:nvPicPr>
          <p:cNvPr id="6" name="Рисунок 5" descr="1331152_468_340_sourc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57356" y="2357430"/>
            <a:ext cx="5079068" cy="37862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0" y="6396335"/>
            <a:ext cx="4511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Підготувала 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Сиротенко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Аріадна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830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428736"/>
            <a:ext cx="5257808" cy="4065315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latin typeface="Monotype Corsiva" pitchFamily="66" charset="0"/>
              </a:rPr>
              <a:t>А́да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Микола́ївна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Ро́говцева</a:t>
            </a:r>
            <a:r>
              <a:rPr lang="ru-RU" dirty="0" smtClean="0">
                <a:latin typeface="Monotype Corsiva" pitchFamily="66" charset="0"/>
              </a:rPr>
              <a:t> </a:t>
            </a:r>
            <a:endParaRPr lang="ru-RU" dirty="0" smtClean="0">
              <a:latin typeface="Monotype Corsiva" pitchFamily="66" charset="0"/>
            </a:endParaRPr>
          </a:p>
          <a:p>
            <a:pPr indent="17463">
              <a:buNone/>
            </a:pPr>
            <a:r>
              <a:rPr lang="ru-RU" dirty="0" smtClean="0">
                <a:latin typeface="Monotype Corsiva" pitchFamily="66" charset="0"/>
              </a:rPr>
              <a:t>(</a:t>
            </a:r>
            <a:r>
              <a:rPr lang="ru-RU" dirty="0" smtClean="0">
                <a:latin typeface="Monotype Corsiva" pitchFamily="66" charset="0"/>
              </a:rPr>
              <a:t>16 </a:t>
            </a:r>
            <a:r>
              <a:rPr lang="ru-RU" dirty="0" err="1" smtClean="0">
                <a:latin typeface="Monotype Corsiva" pitchFamily="66" charset="0"/>
              </a:rPr>
              <a:t>липня</a:t>
            </a:r>
            <a:r>
              <a:rPr lang="ru-RU" dirty="0" smtClean="0">
                <a:latin typeface="Monotype Corsiva" pitchFamily="66" charset="0"/>
              </a:rPr>
              <a:t> 1937, </a:t>
            </a:r>
            <a:r>
              <a:rPr lang="ru-RU" dirty="0" err="1" smtClean="0">
                <a:latin typeface="Monotype Corsiva" pitchFamily="66" charset="0"/>
              </a:rPr>
              <a:t>Глухів</a:t>
            </a:r>
            <a:r>
              <a:rPr lang="ru-RU" dirty="0" smtClean="0">
                <a:latin typeface="Monotype Corsiva" pitchFamily="66" charset="0"/>
              </a:rPr>
              <a:t>, </a:t>
            </a:r>
            <a:r>
              <a:rPr lang="ru-RU" dirty="0" err="1" smtClean="0">
                <a:latin typeface="Monotype Corsiva" pitchFamily="66" charset="0"/>
              </a:rPr>
              <a:t>Сумська</a:t>
            </a:r>
            <a:r>
              <a:rPr lang="ru-RU" dirty="0" smtClean="0">
                <a:latin typeface="Monotype Corsiva" pitchFamily="66" charset="0"/>
              </a:rPr>
              <a:t> область) -</a:t>
            </a:r>
            <a:r>
              <a:rPr lang="ru-RU" dirty="0" err="1" smtClean="0">
                <a:latin typeface="Monotype Corsiva" pitchFamily="66" charset="0"/>
              </a:rPr>
              <a:t>відома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українська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акторка</a:t>
            </a:r>
            <a:r>
              <a:rPr lang="ru-RU" dirty="0" smtClean="0">
                <a:latin typeface="Monotype Corsiva" pitchFamily="66" charset="0"/>
              </a:rPr>
              <a:t> театру та </a:t>
            </a:r>
            <a:r>
              <a:rPr lang="ru-RU" dirty="0" err="1" smtClean="0">
                <a:latin typeface="Monotype Corsiva" pitchFamily="66" charset="0"/>
              </a:rPr>
              <a:t>кіно</a:t>
            </a:r>
            <a:r>
              <a:rPr lang="ru-RU" dirty="0" smtClean="0">
                <a:latin typeface="Monotype Corsiva" pitchFamily="66" charset="0"/>
              </a:rPr>
              <a:t>, Народна артистка </a:t>
            </a:r>
            <a:r>
              <a:rPr lang="ru-RU" dirty="0" err="1" smtClean="0">
                <a:latin typeface="Monotype Corsiva" pitchFamily="66" charset="0"/>
              </a:rPr>
              <a:t>Української</a:t>
            </a:r>
            <a:r>
              <a:rPr lang="ru-RU" dirty="0" smtClean="0">
                <a:latin typeface="Monotype Corsiva" pitchFamily="66" charset="0"/>
              </a:rPr>
              <a:t> РСР, Народна артистка СРСР (1978). Герой </a:t>
            </a:r>
            <a:r>
              <a:rPr lang="ru-RU" dirty="0" err="1" smtClean="0">
                <a:latin typeface="Monotype Corsiva" pitchFamily="66" charset="0"/>
              </a:rPr>
              <a:t>України</a:t>
            </a:r>
            <a:r>
              <a:rPr lang="ru-RU" dirty="0" smtClean="0">
                <a:latin typeface="Monotype Corsiva" pitchFamily="66" charset="0"/>
              </a:rPr>
              <a:t> (2007). </a:t>
            </a:r>
            <a:r>
              <a:rPr lang="ru-RU" dirty="0" err="1" smtClean="0">
                <a:latin typeface="Monotype Corsiva" pitchFamily="66" charset="0"/>
              </a:rPr>
              <a:t>ДружинаКостянтина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Степанкова</a:t>
            </a:r>
            <a:r>
              <a:rPr lang="ru-RU" dirty="0" smtClean="0">
                <a:latin typeface="Monotype Corsiva" pitchFamily="66" charset="0"/>
              </a:rPr>
              <a:t> (</a:t>
            </a:r>
            <a:r>
              <a:rPr lang="ru-RU" dirty="0" err="1" smtClean="0">
                <a:latin typeface="Monotype Corsiva" pitchFamily="66" charset="0"/>
              </a:rPr>
              <a:t>Волощука</a:t>
            </a:r>
            <a:r>
              <a:rPr lang="ru-RU" dirty="0" smtClean="0">
                <a:latin typeface="Monotype Corsiva" pitchFamily="66" charset="0"/>
              </a:rPr>
              <a:t>).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6" name="Рисунок 5" descr="4d5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1428736"/>
            <a:ext cx="2814653" cy="43317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29466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8178034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357298"/>
            <a:ext cx="3042672" cy="421484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28596" y="1857364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latin typeface="Monotype Corsiva" pitchFamily="66" charset="0"/>
              </a:rPr>
              <a:t>Юність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Полі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Вихрової</a:t>
            </a:r>
            <a:r>
              <a:rPr lang="ru-RU" sz="2000" dirty="0" smtClean="0">
                <a:latin typeface="Monotype Corsiva" pitchFamily="66" charset="0"/>
              </a:rPr>
              <a:t> (</a:t>
            </a:r>
            <a:r>
              <a:rPr lang="ru-RU" sz="2000" i="1" dirty="0" err="1" smtClean="0">
                <a:latin typeface="Monotype Corsiva" pitchFamily="66" charset="0"/>
              </a:rPr>
              <a:t>головна</a:t>
            </a:r>
            <a:r>
              <a:rPr lang="ru-RU" sz="2000" i="1" dirty="0" smtClean="0">
                <a:latin typeface="Monotype Corsiva" pitchFamily="66" charset="0"/>
              </a:rPr>
              <a:t> роль,</a:t>
            </a:r>
            <a:r>
              <a:rPr lang="ru-RU" sz="2000" dirty="0" smtClean="0">
                <a:latin typeface="Monotype Corsiva" pitchFamily="66" charset="0"/>
              </a:rPr>
              <a:t> 1959)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latin typeface="Monotype Corsiva" pitchFamily="66" charset="0"/>
              </a:rPr>
              <a:t>Варшавська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мелодія</a:t>
            </a:r>
            <a:r>
              <a:rPr lang="ru-RU" sz="2000" dirty="0" smtClean="0">
                <a:latin typeface="Monotype Corsiva" pitchFamily="66" charset="0"/>
              </a:rPr>
              <a:t> (</a:t>
            </a:r>
            <a:r>
              <a:rPr lang="ru-RU" sz="2000" i="1" dirty="0" err="1" smtClean="0">
                <a:latin typeface="Monotype Corsiva" pitchFamily="66" charset="0"/>
              </a:rPr>
              <a:t>Гелена</a:t>
            </a:r>
            <a:r>
              <a:rPr lang="ru-RU" sz="2000" i="1" dirty="0" smtClean="0">
                <a:latin typeface="Monotype Corsiva" pitchFamily="66" charset="0"/>
              </a:rPr>
              <a:t> </a:t>
            </a:r>
            <a:r>
              <a:rPr lang="ru-RU" sz="2000" i="1" dirty="0" err="1" smtClean="0">
                <a:latin typeface="Monotype Corsiva" pitchFamily="66" charset="0"/>
              </a:rPr>
              <a:t>Модлевська</a:t>
            </a:r>
            <a:r>
              <a:rPr lang="ru-RU" sz="2000" dirty="0" smtClean="0">
                <a:latin typeface="Monotype Corsiva" pitchFamily="66" charset="0"/>
              </a:rPr>
              <a:t>, 1967;)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latin typeface="Monotype Corsiva" pitchFamily="66" charset="0"/>
              </a:rPr>
              <a:t>Хтось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мусить</a:t>
            </a:r>
            <a:r>
              <a:rPr lang="ru-RU" sz="2000" dirty="0" smtClean="0">
                <a:latin typeface="Monotype Corsiva" pitchFamily="66" charset="0"/>
              </a:rPr>
              <a:t> (</a:t>
            </a:r>
            <a:r>
              <a:rPr lang="ru-RU" sz="2000" i="1" dirty="0" smtClean="0">
                <a:latin typeface="Monotype Corsiva" pitchFamily="66" charset="0"/>
              </a:rPr>
              <a:t>Клава,</a:t>
            </a:r>
            <a:r>
              <a:rPr lang="ru-RU" sz="2000" dirty="0" smtClean="0">
                <a:latin typeface="Monotype Corsiva" pitchFamily="66" charset="0"/>
              </a:rPr>
              <a:t> 1971)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latin typeface="Monotype Corsiva" pitchFamily="66" charset="0"/>
              </a:rPr>
              <a:t>Російські</a:t>
            </a:r>
            <a:r>
              <a:rPr lang="ru-RU" sz="2000" dirty="0" smtClean="0">
                <a:latin typeface="Monotype Corsiva" pitchFamily="66" charset="0"/>
              </a:rPr>
              <a:t> люди (</a:t>
            </a:r>
            <a:r>
              <a:rPr lang="ru-RU" sz="2000" i="1" dirty="0" smtClean="0">
                <a:latin typeface="Monotype Corsiva" pitchFamily="66" charset="0"/>
              </a:rPr>
              <a:t>Валя,</a:t>
            </a:r>
            <a:r>
              <a:rPr lang="ru-RU" sz="2000" dirty="0" smtClean="0">
                <a:latin typeface="Monotype Corsiva" pitchFamily="66" charset="0"/>
              </a:rPr>
              <a:t> 1975)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latin typeface="Monotype Corsiva" pitchFamily="66" charset="0"/>
              </a:rPr>
              <a:t>Хазяйка</a:t>
            </a:r>
            <a:r>
              <a:rPr lang="ru-RU" sz="2000" dirty="0" smtClean="0">
                <a:latin typeface="Monotype Corsiva" pitchFamily="66" charset="0"/>
              </a:rPr>
              <a:t> (</a:t>
            </a:r>
            <a:r>
              <a:rPr lang="ru-RU" sz="2000" i="1" dirty="0" err="1" smtClean="0">
                <a:latin typeface="Monotype Corsiva" pitchFamily="66" charset="0"/>
              </a:rPr>
              <a:t>Гавриленкова</a:t>
            </a:r>
            <a:r>
              <a:rPr lang="ru-RU" sz="2000" i="1" dirty="0" smtClean="0">
                <a:latin typeface="Monotype Corsiva" pitchFamily="66" charset="0"/>
              </a:rPr>
              <a:t>,</a:t>
            </a:r>
            <a:r>
              <a:rPr lang="ru-RU" sz="2000" dirty="0" smtClean="0">
                <a:latin typeface="Monotype Corsiva" pitchFamily="66" charset="0"/>
              </a:rPr>
              <a:t> 1978)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latin typeface="Monotype Corsiva" pitchFamily="66" charset="0"/>
              </a:rPr>
              <a:t>Філумена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Мартурано</a:t>
            </a:r>
            <a:r>
              <a:rPr lang="ru-RU" sz="2000" dirty="0" smtClean="0">
                <a:latin typeface="Monotype Corsiva" pitchFamily="66" charset="0"/>
              </a:rPr>
              <a:t> (</a:t>
            </a:r>
            <a:r>
              <a:rPr lang="ru-RU" sz="2000" i="1" dirty="0" err="1" smtClean="0">
                <a:latin typeface="Monotype Corsiva" pitchFamily="66" charset="0"/>
              </a:rPr>
              <a:t>головна</a:t>
            </a:r>
            <a:r>
              <a:rPr lang="ru-RU" sz="2000" i="1" dirty="0" smtClean="0">
                <a:latin typeface="Monotype Corsiva" pitchFamily="66" charset="0"/>
              </a:rPr>
              <a:t> роль,</a:t>
            </a:r>
            <a:r>
              <a:rPr lang="ru-RU" sz="2000" dirty="0" smtClean="0">
                <a:latin typeface="Monotype Corsiva" pitchFamily="66" charset="0"/>
              </a:rPr>
              <a:t> 1983)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latin typeface="Monotype Corsiva" pitchFamily="66" charset="0"/>
              </a:rPr>
              <a:t>Матінка</a:t>
            </a:r>
            <a:r>
              <a:rPr lang="ru-RU" sz="2000" dirty="0" smtClean="0">
                <a:latin typeface="Monotype Corsiva" pitchFamily="66" charset="0"/>
              </a:rPr>
              <a:t> Кураж </a:t>
            </a:r>
            <a:r>
              <a:rPr lang="ru-RU" sz="2000" dirty="0" err="1" smtClean="0">
                <a:latin typeface="Monotype Corsiva" pitchFamily="66" charset="0"/>
              </a:rPr>
              <a:t>і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її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діти</a:t>
            </a:r>
            <a:r>
              <a:rPr lang="ru-RU" sz="2000" dirty="0" smtClean="0">
                <a:latin typeface="Monotype Corsiva" pitchFamily="66" charset="0"/>
              </a:rPr>
              <a:t> (</a:t>
            </a:r>
            <a:r>
              <a:rPr lang="ru-RU" sz="2000" i="1" dirty="0" err="1" smtClean="0">
                <a:latin typeface="Monotype Corsiva" pitchFamily="66" charset="0"/>
              </a:rPr>
              <a:t>Матінка</a:t>
            </a:r>
            <a:r>
              <a:rPr lang="ru-RU" sz="2000" i="1" dirty="0" smtClean="0">
                <a:latin typeface="Monotype Corsiva" pitchFamily="66" charset="0"/>
              </a:rPr>
              <a:t> Кураж,</a:t>
            </a:r>
            <a:r>
              <a:rPr lang="ru-RU" sz="2000" dirty="0" smtClean="0">
                <a:latin typeface="Monotype Corsiva" pitchFamily="66" charset="0"/>
              </a:rPr>
              <a:t> 1986)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Monotype Corsiva" pitchFamily="66" charset="0"/>
              </a:rPr>
              <a:t>Пер </a:t>
            </a:r>
            <a:r>
              <a:rPr lang="ru-RU" sz="2000" dirty="0" err="1" smtClean="0">
                <a:latin typeface="Monotype Corsiva" pitchFamily="66" charset="0"/>
              </a:rPr>
              <a:t>Гюнт</a:t>
            </a:r>
            <a:r>
              <a:rPr lang="ru-RU" sz="2000" dirty="0" smtClean="0">
                <a:latin typeface="Monotype Corsiva" pitchFamily="66" charset="0"/>
              </a:rPr>
              <a:t> (</a:t>
            </a:r>
            <a:r>
              <a:rPr lang="ru-RU" sz="2000" dirty="0" err="1" smtClean="0">
                <a:latin typeface="Monotype Corsiva" pitchFamily="66" charset="0"/>
              </a:rPr>
              <a:t>всі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жіночі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ролі</a:t>
            </a:r>
            <a:r>
              <a:rPr lang="ru-RU" sz="2000" dirty="0" smtClean="0">
                <a:latin typeface="Monotype Corsiva" pitchFamily="66" charset="0"/>
              </a:rPr>
              <a:t>: </a:t>
            </a:r>
            <a:r>
              <a:rPr lang="ru-RU" sz="2000" i="1" dirty="0" err="1" smtClean="0">
                <a:latin typeface="Monotype Corsiva" pitchFamily="66" charset="0"/>
              </a:rPr>
              <a:t>Озе</a:t>
            </a:r>
            <a:r>
              <a:rPr lang="ru-RU" sz="2000" i="1" dirty="0" smtClean="0">
                <a:latin typeface="Monotype Corsiva" pitchFamily="66" charset="0"/>
              </a:rPr>
              <a:t>, </a:t>
            </a:r>
            <a:r>
              <a:rPr lang="ru-RU" sz="2000" i="1" dirty="0" err="1" smtClean="0">
                <a:latin typeface="Monotype Corsiva" pitchFamily="66" charset="0"/>
              </a:rPr>
              <a:t>Сольвейґ</a:t>
            </a:r>
            <a:r>
              <a:rPr lang="ru-RU" sz="2000" i="1" dirty="0" smtClean="0">
                <a:latin typeface="Monotype Corsiva" pitchFamily="66" charset="0"/>
              </a:rPr>
              <a:t>, </a:t>
            </a:r>
            <a:r>
              <a:rPr lang="ru-RU" sz="2000" i="1" dirty="0" err="1" smtClean="0">
                <a:latin typeface="Monotype Corsiva" pitchFamily="66" charset="0"/>
              </a:rPr>
              <a:t>Жінка</a:t>
            </a:r>
            <a:r>
              <a:rPr lang="ru-RU" sz="2000" i="1" dirty="0" smtClean="0">
                <a:latin typeface="Monotype Corsiva" pitchFamily="66" charset="0"/>
              </a:rPr>
              <a:t> в зеленому, </a:t>
            </a:r>
            <a:r>
              <a:rPr lang="ru-RU" sz="2000" i="1" dirty="0" err="1" smtClean="0">
                <a:latin typeface="Monotype Corsiva" pitchFamily="66" charset="0"/>
              </a:rPr>
              <a:t>Інґрид</a:t>
            </a:r>
            <a:r>
              <a:rPr lang="ru-RU" sz="2000" i="1" dirty="0" smtClean="0">
                <a:latin typeface="Monotype Corsiva" pitchFamily="66" charset="0"/>
              </a:rPr>
              <a:t>, </a:t>
            </a:r>
            <a:r>
              <a:rPr lang="ru-RU" sz="2000" i="1" dirty="0" err="1" smtClean="0">
                <a:latin typeface="Monotype Corsiva" pitchFamily="66" charset="0"/>
              </a:rPr>
              <a:t>Анітра</a:t>
            </a:r>
            <a:r>
              <a:rPr lang="ru-RU" sz="2000" i="1" dirty="0" smtClean="0">
                <a:latin typeface="Monotype Corsiva" pitchFamily="66" charset="0"/>
              </a:rPr>
              <a:t>, </a:t>
            </a:r>
            <a:r>
              <a:rPr lang="ru-RU" sz="2000" i="1" dirty="0" err="1" smtClean="0">
                <a:latin typeface="Monotype Corsiva" pitchFamily="66" charset="0"/>
              </a:rPr>
              <a:t>лікар</a:t>
            </a:r>
            <a:r>
              <a:rPr lang="ru-RU" sz="2000" i="1" dirty="0" smtClean="0">
                <a:latin typeface="Monotype Corsiva" pitchFamily="66" charset="0"/>
              </a:rPr>
              <a:t> у </a:t>
            </a:r>
            <a:r>
              <a:rPr lang="ru-RU" sz="2000" i="1" dirty="0" err="1" smtClean="0">
                <a:latin typeface="Monotype Corsiva" pitchFamily="66" charset="0"/>
              </a:rPr>
              <a:t>божевільні</a:t>
            </a:r>
            <a:r>
              <a:rPr lang="ru-RU" sz="2000" dirty="0" smtClean="0">
                <a:latin typeface="Monotype Corsiva" pitchFamily="66" charset="0"/>
              </a:rPr>
              <a:t>)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Театральні</a:t>
            </a:r>
            <a:r>
              <a:rPr lang="ru-RU" b="1" dirty="0" smtClean="0"/>
              <a:t> рол</a:t>
            </a:r>
            <a:r>
              <a:rPr lang="uk-UA" b="1" dirty="0" smtClean="0"/>
              <a:t>і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82946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Ролі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кіно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714488"/>
            <a:ext cx="4357718" cy="385100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Monotype Corsiva" pitchFamily="66" charset="0"/>
              </a:rPr>
              <a:t>2006 </a:t>
            </a:r>
            <a:r>
              <a:rPr lang="ru-RU" dirty="0" err="1" smtClean="0">
                <a:latin typeface="Monotype Corsiva" pitchFamily="66" charset="0"/>
              </a:rPr>
              <a:t>Щастя</a:t>
            </a:r>
            <a:r>
              <a:rPr lang="ru-RU" dirty="0" smtClean="0">
                <a:latin typeface="Monotype Corsiva" pitchFamily="66" charset="0"/>
              </a:rPr>
              <a:t> за рецептом   (бабуся </a:t>
            </a:r>
            <a:r>
              <a:rPr lang="ru-RU" dirty="0" err="1" smtClean="0">
                <a:latin typeface="Monotype Corsiva" pitchFamily="66" charset="0"/>
              </a:rPr>
              <a:t>Євгенія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Веніамінівна</a:t>
            </a:r>
            <a:r>
              <a:rPr lang="ru-RU" dirty="0" smtClean="0">
                <a:latin typeface="Monotype Corsiva" pitchFamily="66" charset="0"/>
              </a:rPr>
              <a:t>)</a:t>
            </a:r>
          </a:p>
          <a:p>
            <a:pPr algn="just"/>
            <a:r>
              <a:rPr lang="ru-RU" dirty="0" smtClean="0">
                <a:latin typeface="Monotype Corsiva" pitchFamily="66" charset="0"/>
              </a:rPr>
              <a:t>2007  </a:t>
            </a:r>
            <a:r>
              <a:rPr lang="ru-RU" dirty="0" err="1" smtClean="0">
                <a:latin typeface="Monotype Corsiva" pitchFamily="66" charset="0"/>
              </a:rPr>
              <a:t>Чоловіча</a:t>
            </a:r>
            <a:r>
              <a:rPr lang="ru-RU" dirty="0" smtClean="0">
                <a:latin typeface="Monotype Corsiva" pitchFamily="66" charset="0"/>
              </a:rPr>
              <a:t>  </a:t>
            </a:r>
            <a:r>
              <a:rPr lang="ru-RU" dirty="0" err="1" smtClean="0">
                <a:latin typeface="Monotype Corsiva" pitchFamily="66" charset="0"/>
              </a:rPr>
              <a:t>інтуїція</a:t>
            </a:r>
            <a:r>
              <a:rPr lang="ru-RU" dirty="0" smtClean="0">
                <a:latin typeface="Monotype Corsiva" pitchFamily="66" charset="0"/>
              </a:rPr>
              <a:t>  (</a:t>
            </a:r>
            <a:r>
              <a:rPr lang="ru-RU" dirty="0" err="1" smtClean="0">
                <a:latin typeface="Monotype Corsiva" pitchFamily="66" charset="0"/>
              </a:rPr>
              <a:t>мати</a:t>
            </a:r>
            <a:r>
              <a:rPr lang="ru-RU" dirty="0" smtClean="0">
                <a:latin typeface="Monotype Corsiva" pitchFamily="66" charset="0"/>
              </a:rPr>
              <a:t>  </a:t>
            </a:r>
            <a:r>
              <a:rPr lang="ru-RU" dirty="0" err="1" smtClean="0">
                <a:latin typeface="Monotype Corsiva" pitchFamily="66" charset="0"/>
              </a:rPr>
              <a:t>Кирила</a:t>
            </a:r>
            <a:r>
              <a:rPr lang="ru-RU" dirty="0" smtClean="0">
                <a:latin typeface="Monotype Corsiva" pitchFamily="66" charset="0"/>
              </a:rPr>
              <a:t>)</a:t>
            </a:r>
          </a:p>
          <a:p>
            <a:pPr algn="just"/>
            <a:r>
              <a:rPr lang="ru-RU" dirty="0" smtClean="0">
                <a:latin typeface="Monotype Corsiva" pitchFamily="66" charset="0"/>
              </a:rPr>
              <a:t>2007 Оплачено </a:t>
            </a:r>
            <a:r>
              <a:rPr lang="ru-RU" dirty="0" err="1" smtClean="0">
                <a:latin typeface="Monotype Corsiva" pitchFamily="66" charset="0"/>
              </a:rPr>
              <a:t>смерттю</a:t>
            </a:r>
            <a:r>
              <a:rPr lang="ru-RU" dirty="0" smtClean="0">
                <a:latin typeface="Monotype Corsiva" pitchFamily="66" charset="0"/>
              </a:rPr>
              <a:t> (Аврора Морозова)</a:t>
            </a:r>
          </a:p>
          <a:p>
            <a:pPr algn="just"/>
            <a:r>
              <a:rPr lang="ru-RU" dirty="0" smtClean="0">
                <a:latin typeface="Monotype Corsiva" pitchFamily="66" charset="0"/>
              </a:rPr>
              <a:t>2008 </a:t>
            </a:r>
            <a:r>
              <a:rPr lang="ru-RU" dirty="0" err="1" smtClean="0">
                <a:latin typeface="Monotype Corsiva" pitchFamily="66" charset="0"/>
              </a:rPr>
              <a:t>Ермолови</a:t>
            </a:r>
            <a:r>
              <a:rPr lang="ru-RU" dirty="0" smtClean="0">
                <a:latin typeface="Monotype Corsiva" pitchFamily="66" charset="0"/>
              </a:rPr>
              <a:t> (Семен Сорока)</a:t>
            </a:r>
          </a:p>
          <a:p>
            <a:pPr algn="just"/>
            <a:r>
              <a:rPr lang="ru-RU" dirty="0" smtClean="0">
                <a:latin typeface="Monotype Corsiva" pitchFamily="66" charset="0"/>
              </a:rPr>
              <a:t>2008 Тарас </a:t>
            </a:r>
            <a:r>
              <a:rPr lang="ru-RU" dirty="0" err="1" smtClean="0">
                <a:latin typeface="Monotype Corsiva" pitchFamily="66" charset="0"/>
              </a:rPr>
              <a:t>Бульба</a:t>
            </a:r>
            <a:r>
              <a:rPr lang="ru-RU" dirty="0" smtClean="0">
                <a:latin typeface="Monotype Corsiva" pitchFamily="66" charset="0"/>
              </a:rPr>
              <a:t> (дружина Тараса </a:t>
            </a:r>
            <a:r>
              <a:rPr lang="ru-RU" dirty="0" err="1" smtClean="0">
                <a:latin typeface="Monotype Corsiva" pitchFamily="66" charset="0"/>
              </a:rPr>
              <a:t>Україна</a:t>
            </a:r>
            <a:r>
              <a:rPr lang="ru-RU" dirty="0" smtClean="0">
                <a:latin typeface="Monotype Corsiva" pitchFamily="66" charset="0"/>
              </a:rPr>
              <a:t>)</a:t>
            </a:r>
          </a:p>
          <a:p>
            <a:pPr algn="just"/>
            <a:r>
              <a:rPr lang="ru-RU" dirty="0" smtClean="0">
                <a:latin typeface="Monotype Corsiva" pitchFamily="66" charset="0"/>
              </a:rPr>
              <a:t>2011 </a:t>
            </a:r>
            <a:r>
              <a:rPr lang="ru-RU" dirty="0" err="1" smtClean="0">
                <a:latin typeface="Monotype Corsiva" pitchFamily="66" charset="0"/>
              </a:rPr>
              <a:t>Вогні</a:t>
            </a:r>
            <a:r>
              <a:rPr lang="ru-RU" dirty="0" smtClean="0">
                <a:latin typeface="Monotype Corsiva" pitchFamily="66" charset="0"/>
              </a:rPr>
              <a:t> притону (мама Люби)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4" name="Рисунок 3" descr="timthum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1571612"/>
            <a:ext cx="3929090" cy="40719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2946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1428736"/>
            <a:ext cx="4926040" cy="469742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Monotype Corsiva" pitchFamily="66" charset="0"/>
              </a:rPr>
              <a:t>Заслужена артистка </a:t>
            </a:r>
            <a:r>
              <a:rPr lang="ru-RU" dirty="0" err="1" smtClean="0">
                <a:latin typeface="Monotype Corsiva" pitchFamily="66" charset="0"/>
              </a:rPr>
              <a:t>Української</a:t>
            </a:r>
            <a:r>
              <a:rPr lang="ru-RU" dirty="0" smtClean="0">
                <a:latin typeface="Monotype Corsiva" pitchFamily="66" charset="0"/>
              </a:rPr>
              <a:t> РСР (1960)</a:t>
            </a:r>
          </a:p>
          <a:p>
            <a:r>
              <a:rPr lang="ru-RU" dirty="0" smtClean="0">
                <a:latin typeface="Monotype Corsiva" pitchFamily="66" charset="0"/>
              </a:rPr>
              <a:t>Народна артистка </a:t>
            </a:r>
            <a:r>
              <a:rPr lang="ru-RU" dirty="0" err="1" smtClean="0">
                <a:latin typeface="Monotype Corsiva" pitchFamily="66" charset="0"/>
              </a:rPr>
              <a:t>Української</a:t>
            </a:r>
            <a:r>
              <a:rPr lang="ru-RU" dirty="0" smtClean="0">
                <a:latin typeface="Monotype Corsiva" pitchFamily="66" charset="0"/>
              </a:rPr>
              <a:t> РСР (1967)</a:t>
            </a:r>
          </a:p>
          <a:p>
            <a:r>
              <a:rPr lang="ru-RU" dirty="0" smtClean="0">
                <a:latin typeface="Monotype Corsiva" pitchFamily="66" charset="0"/>
              </a:rPr>
              <a:t>Народна артистка СРСР (1978)</a:t>
            </a:r>
          </a:p>
          <a:p>
            <a:r>
              <a:rPr lang="ru-RU" dirty="0" smtClean="0">
                <a:latin typeface="Monotype Corsiva" pitchFamily="66" charset="0"/>
              </a:rPr>
              <a:t>Орден «Знак Почёта»</a:t>
            </a:r>
          </a:p>
          <a:p>
            <a:r>
              <a:rPr lang="ru-RU" dirty="0" smtClean="0">
                <a:latin typeface="Monotype Corsiva" pitchFamily="66" charset="0"/>
              </a:rPr>
              <a:t>Орден </a:t>
            </a:r>
            <a:r>
              <a:rPr lang="ru-RU" dirty="0" err="1" smtClean="0">
                <a:latin typeface="Monotype Corsiva" pitchFamily="66" charset="0"/>
              </a:rPr>
              <a:t>княгині</a:t>
            </a:r>
            <a:r>
              <a:rPr lang="ru-RU" dirty="0" smtClean="0">
                <a:latin typeface="Monotype Corsiva" pitchFamily="66" charset="0"/>
              </a:rPr>
              <a:t> Ольги III </a:t>
            </a:r>
            <a:r>
              <a:rPr lang="ru-RU" dirty="0" err="1" smtClean="0">
                <a:latin typeface="Monotype Corsiva" pitchFamily="66" charset="0"/>
              </a:rPr>
              <a:t>ступеня</a:t>
            </a:r>
            <a:r>
              <a:rPr lang="ru-RU" dirty="0" smtClean="0">
                <a:latin typeface="Monotype Corsiva" pitchFamily="66" charset="0"/>
              </a:rPr>
              <a:t> (2003)</a:t>
            </a:r>
          </a:p>
          <a:p>
            <a:r>
              <a:rPr lang="ru-RU" dirty="0" smtClean="0">
                <a:latin typeface="Monotype Corsiva" pitchFamily="66" charset="0"/>
              </a:rPr>
              <a:t>Орден «За заслуги» ІІІ </a:t>
            </a:r>
            <a:r>
              <a:rPr lang="ru-RU" dirty="0" err="1" smtClean="0">
                <a:latin typeface="Monotype Corsiva" pitchFamily="66" charset="0"/>
              </a:rPr>
              <a:t>ступеня</a:t>
            </a:r>
            <a:endParaRPr lang="ru-RU" dirty="0" smtClean="0">
              <a:latin typeface="Monotype Corsiva" pitchFamily="66" charset="0"/>
            </a:endParaRPr>
          </a:p>
          <a:p>
            <a:r>
              <a:rPr lang="ru-RU" dirty="0" smtClean="0">
                <a:latin typeface="Monotype Corsiva" pitchFamily="66" charset="0"/>
              </a:rPr>
              <a:t>Орден </a:t>
            </a:r>
            <a:r>
              <a:rPr lang="ru-RU" dirty="0" err="1" smtClean="0">
                <a:latin typeface="Monotype Corsiva" pitchFamily="66" charset="0"/>
              </a:rPr>
              <a:t>Дружби</a:t>
            </a:r>
            <a:r>
              <a:rPr lang="ru-RU" dirty="0" smtClean="0">
                <a:latin typeface="Monotype Corsiva" pitchFamily="66" charset="0"/>
              </a:rPr>
              <a:t> (2007), за великий </a:t>
            </a:r>
            <a:r>
              <a:rPr lang="ru-RU" dirty="0" err="1" smtClean="0">
                <a:latin typeface="Monotype Corsiva" pitchFamily="66" charset="0"/>
              </a:rPr>
              <a:t>внесок</a:t>
            </a:r>
            <a:r>
              <a:rPr lang="ru-RU" dirty="0" smtClean="0">
                <a:latin typeface="Monotype Corsiva" pitchFamily="66" charset="0"/>
              </a:rPr>
              <a:t> у </a:t>
            </a:r>
            <a:r>
              <a:rPr lang="ru-RU" dirty="0" err="1" smtClean="0">
                <a:latin typeface="Monotype Corsiva" pitchFamily="66" charset="0"/>
              </a:rPr>
              <a:t>зміцнення</a:t>
            </a:r>
            <a:r>
              <a:rPr lang="ru-RU" dirty="0" smtClean="0">
                <a:latin typeface="Monotype Corsiva" pitchFamily="66" charset="0"/>
              </a:rPr>
              <a:t> та </a:t>
            </a:r>
            <a:r>
              <a:rPr lang="ru-RU" dirty="0" err="1" smtClean="0">
                <a:latin typeface="Monotype Corsiva" pitchFamily="66" charset="0"/>
              </a:rPr>
              <a:t>розвиток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російсько-українських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культурних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зв'язків</a:t>
            </a:r>
            <a:r>
              <a:rPr lang="ru-RU" dirty="0" smtClean="0">
                <a:latin typeface="Monotype Corsiva" pitchFamily="66" charset="0"/>
              </a:rPr>
              <a:t>.</a:t>
            </a:r>
          </a:p>
          <a:p>
            <a:r>
              <a:rPr lang="ru-RU" dirty="0" err="1" smtClean="0">
                <a:latin typeface="Monotype Corsiva" pitchFamily="66" charset="0"/>
              </a:rPr>
              <a:t>Державна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премія</a:t>
            </a:r>
            <a:r>
              <a:rPr lang="ru-RU" dirty="0" smtClean="0">
                <a:latin typeface="Monotype Corsiva" pitchFamily="66" charset="0"/>
              </a:rPr>
              <a:t> УРСР </a:t>
            </a:r>
            <a:r>
              <a:rPr lang="ru-RU" dirty="0" err="1" smtClean="0">
                <a:latin typeface="Monotype Corsiva" pitchFamily="66" charset="0"/>
              </a:rPr>
              <a:t>ім</a:t>
            </a:r>
            <a:r>
              <a:rPr lang="ru-RU" dirty="0" smtClean="0">
                <a:latin typeface="Monotype Corsiva" pitchFamily="66" charset="0"/>
              </a:rPr>
              <a:t>. Т. Г. Шевченко (1981) — за </a:t>
            </a:r>
            <a:r>
              <a:rPr lang="ru-RU" dirty="0" err="1" smtClean="0">
                <a:latin typeface="Monotype Corsiva" pitchFamily="66" charset="0"/>
              </a:rPr>
              <a:t>виконання</a:t>
            </a:r>
            <a:r>
              <a:rPr lang="ru-RU" dirty="0" smtClean="0">
                <a:latin typeface="Monotype Corsiva" pitchFamily="66" charset="0"/>
              </a:rPr>
              <a:t> ролей Раневской, Леси Украинки, Надежды </a:t>
            </a:r>
            <a:r>
              <a:rPr lang="ru-RU" dirty="0" err="1" smtClean="0">
                <a:latin typeface="Monotype Corsiva" pitchFamily="66" charset="0"/>
              </a:rPr>
              <a:t>Гавриленковой</a:t>
            </a:r>
            <a:r>
              <a:rPr lang="ru-RU" dirty="0" smtClean="0">
                <a:latin typeface="Monotype Corsiva" pitchFamily="66" charset="0"/>
              </a:rPr>
              <a:t> в </a:t>
            </a:r>
            <a:r>
              <a:rPr lang="ru-RU" dirty="0" err="1" smtClean="0">
                <a:latin typeface="Monotype Corsiva" pitchFamily="66" charset="0"/>
              </a:rPr>
              <a:t>виставах</a:t>
            </a:r>
            <a:r>
              <a:rPr lang="ru-RU" dirty="0" smtClean="0">
                <a:latin typeface="Monotype Corsiva" pitchFamily="66" charset="0"/>
              </a:rPr>
              <a:t> "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b3944d24e76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571612"/>
            <a:ext cx="3381404" cy="4271840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Державні нагороди</a:t>
            </a:r>
            <a:endParaRPr lang="ru-RU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ablon «KINO»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 «KINO»</Template>
  <TotalTime>141</TotalTime>
  <Words>87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Shablon «KINO»</vt:lpstr>
      <vt:lpstr>Пакет</vt:lpstr>
      <vt:lpstr>Ада Роговцева</vt:lpstr>
      <vt:lpstr>Слайд 2</vt:lpstr>
      <vt:lpstr>Театральні ролі</vt:lpstr>
      <vt:lpstr> Ролі в кіно</vt:lpstr>
      <vt:lpstr>Державні нагороди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«КИНО»</dc:title>
  <dc:creator>XTreme</dc:creator>
  <cp:lastModifiedBy>Лилия</cp:lastModifiedBy>
  <cp:revision>17</cp:revision>
  <dcterms:created xsi:type="dcterms:W3CDTF">2013-02-16T07:11:17Z</dcterms:created>
  <dcterms:modified xsi:type="dcterms:W3CDTF">2016-01-08T14:35:12Z</dcterms:modified>
</cp:coreProperties>
</file>