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DCE6F2"/>
    <a:srgbClr val="0016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B376-4417-4BC4-8291-9432563C2C66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17000" r="-17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1B376-4417-4BC4-8291-9432563C2C66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66D1E-136D-43A1-B7A6-505469BF15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179512" y="188640"/>
            <a:ext cx="8928992" cy="6624736"/>
            <a:chOff x="179512" y="188640"/>
            <a:chExt cx="8928992" cy="6624736"/>
          </a:xfrm>
          <a:solidFill>
            <a:srgbClr val="FFFFFF">
              <a:alpha val="84706"/>
            </a:srgbClr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9512" y="188640"/>
              <a:ext cx="8784976" cy="648072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2" descr="http://scifiart.narod.ru/Kits/2/Picts/2-05.jpg"/>
            <p:cNvPicPr>
              <a:picLocks noChangeAspect="1" noChangeArrowheads="1"/>
            </p:cNvPicPr>
            <p:nvPr/>
          </p:nvPicPr>
          <p:blipFill>
            <a:blip r:embed="rId13" cstate="print"/>
            <a:srcRect b="31723"/>
            <a:stretch>
              <a:fillRect/>
            </a:stretch>
          </p:blipFill>
          <p:spPr bwMode="auto">
            <a:xfrm flipH="1">
              <a:off x="7920883" y="5676394"/>
              <a:ext cx="1187621" cy="1136982"/>
            </a:xfrm>
            <a:prstGeom prst="roundRect">
              <a:avLst/>
            </a:prstGeom>
            <a:grp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1642"/>
                </a:solidFill>
                <a:latin typeface="Monotype Corsiva" pitchFamily="66" charset="0"/>
                <a:cs typeface="Times New Roman" pitchFamily="18" charset="0"/>
              </a:rPr>
              <a:t>Леонід   Каденюк</a:t>
            </a:r>
            <a:endParaRPr lang="ru-RU" sz="6000" b="1" dirty="0">
              <a:solidFill>
                <a:srgbClr val="001642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286388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164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Підготував</a:t>
            </a:r>
            <a:r>
              <a:rPr lang="ru-RU" b="1" dirty="0" smtClean="0">
                <a:solidFill>
                  <a:srgbClr val="00164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164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Безлюдський</a:t>
            </a:r>
            <a:r>
              <a:rPr lang="ru-RU" b="1" dirty="0" smtClean="0">
                <a:solidFill>
                  <a:srgbClr val="00164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lang="ru-RU" b="1" dirty="0" err="1" smtClean="0">
                <a:solidFill>
                  <a:srgbClr val="00164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Ратмір</a:t>
            </a:r>
            <a:endParaRPr lang="ru-RU" dirty="0"/>
          </a:p>
        </p:txBody>
      </p:sp>
      <p:pic>
        <p:nvPicPr>
          <p:cNvPr id="4" name="Рисунок 3" descr="4e54bd9c39f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571612"/>
            <a:ext cx="2965435" cy="37067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Леонід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Костянтинович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Каденюк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(28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1951,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Клішківці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 — перший космонавт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незалежної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депутат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4-го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скликання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Посол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Герой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001642"/>
              </a:buClr>
              <a:buNone/>
            </a:pPr>
            <a:endParaRPr lang="ru-RU" sz="2400" b="1" dirty="0" smtClean="0">
              <a:solidFill>
                <a:srgbClr val="00164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Clr>
                <a:srgbClr val="001642"/>
              </a:buCl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1642"/>
              </a:buCl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Рисунок 3" descr="347658_2012111909365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0984" y="1714488"/>
            <a:ext cx="3143272" cy="235745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2214554"/>
            <a:ext cx="4962282" cy="240486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В </a:t>
            </a:r>
            <a:r>
              <a:rPr lang="ru-RU" sz="2400" dirty="0" err="1" smtClean="0">
                <a:latin typeface="Monotype Corsiva" pitchFamily="66" charset="0"/>
              </a:rPr>
              <a:t>період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 19 листопада по 5 </a:t>
            </a:r>
            <a:r>
              <a:rPr lang="ru-RU" sz="2400" dirty="0" err="1" smtClean="0">
                <a:latin typeface="Monotype Corsiva" pitchFamily="66" charset="0"/>
              </a:rPr>
              <a:t>грудня</a:t>
            </a:r>
            <a:r>
              <a:rPr lang="ru-RU" sz="2400" dirty="0" smtClean="0">
                <a:latin typeface="Monotype Corsiva" pitchFamily="66" charset="0"/>
              </a:rPr>
              <a:t> 1997 року </a:t>
            </a:r>
            <a:r>
              <a:rPr lang="ru-RU" sz="2400" dirty="0" err="1" smtClean="0">
                <a:latin typeface="Monotype Corsiva" pitchFamily="66" charset="0"/>
              </a:rPr>
              <a:t>здійснив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космічний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політ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  <a:r>
              <a:rPr lang="ru-RU" sz="2400" dirty="0" err="1" smtClean="0">
                <a:latin typeface="Monotype Corsiva" pitchFamily="66" charset="0"/>
              </a:rPr>
              <a:t>американському</a:t>
            </a:r>
            <a:r>
              <a:rPr lang="ru-RU" sz="2400" dirty="0" smtClean="0">
                <a:latin typeface="Monotype Corsiva" pitchFamily="66" charset="0"/>
              </a:rPr>
              <a:t> БТКК «</a:t>
            </a:r>
            <a:r>
              <a:rPr lang="ru-RU" sz="2400" dirty="0" err="1" smtClean="0">
                <a:latin typeface="Monotype Corsiva" pitchFamily="66" charset="0"/>
              </a:rPr>
              <a:t>Колумбія</a:t>
            </a:r>
            <a:r>
              <a:rPr lang="ru-RU" sz="2400" dirty="0" smtClean="0">
                <a:latin typeface="Monotype Corsiva" pitchFamily="66" charset="0"/>
              </a:rPr>
              <a:t>» (англ. </a:t>
            </a:r>
            <a:r>
              <a:rPr lang="en-US" sz="2400" i="1" dirty="0" smtClean="0">
                <a:latin typeface="Monotype Corsiva" pitchFamily="66" charset="0"/>
              </a:rPr>
              <a:t>Columbia</a:t>
            </a:r>
            <a:r>
              <a:rPr lang="en-US" sz="2400" dirty="0" smtClean="0">
                <a:latin typeface="Monotype Corsiva" pitchFamily="66" charset="0"/>
              </a:rPr>
              <a:t>) </a:t>
            </a:r>
            <a:r>
              <a:rPr lang="ru-RU" sz="2400" dirty="0" err="1" smtClean="0">
                <a:latin typeface="Monotype Corsiva" pitchFamily="66" charset="0"/>
              </a:rPr>
              <a:t>місії</a:t>
            </a:r>
            <a:r>
              <a:rPr lang="en-US" sz="2400" dirty="0" smtClean="0">
                <a:latin typeface="Monotype Corsiva" pitchFamily="66" charset="0"/>
              </a:rPr>
              <a:t>STS-87. </a:t>
            </a:r>
            <a:r>
              <a:rPr lang="ru-RU" sz="2400" dirty="0" err="1" smtClean="0">
                <a:latin typeface="Monotype Corsiva" pitchFamily="66" charset="0"/>
              </a:rPr>
              <a:t>Під</a:t>
            </a:r>
            <a:r>
              <a:rPr lang="ru-RU" sz="2400" dirty="0" smtClean="0">
                <a:latin typeface="Monotype Corsiva" pitchFamily="66" charset="0"/>
              </a:rPr>
              <a:t> час </a:t>
            </a:r>
            <a:r>
              <a:rPr lang="ru-RU" sz="2400" dirty="0" err="1" smtClean="0">
                <a:latin typeface="Monotype Corsiva" pitchFamily="66" charset="0"/>
              </a:rPr>
              <a:t>польоту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виконував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біологічні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експерименти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спільного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українсько-американського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досліду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трьома</a:t>
            </a:r>
            <a:r>
              <a:rPr lang="ru-RU" sz="2400" dirty="0" smtClean="0">
                <a:latin typeface="Monotype Corsiva" pitchFamily="66" charset="0"/>
              </a:rPr>
              <a:t> видами </a:t>
            </a:r>
            <a:r>
              <a:rPr lang="ru-RU" sz="2400" dirty="0" err="1" smtClean="0">
                <a:latin typeface="Monotype Corsiva" pitchFamily="66" charset="0"/>
              </a:rPr>
              <a:t>рослин</a:t>
            </a:r>
            <a:r>
              <a:rPr lang="ru-RU" sz="2400" dirty="0" smtClean="0">
                <a:latin typeface="Monotype Corsiva" pitchFamily="66" charset="0"/>
              </a:rPr>
              <a:t>: </a:t>
            </a:r>
            <a:r>
              <a:rPr lang="ru-RU" sz="2400" dirty="0" err="1" smtClean="0">
                <a:latin typeface="Monotype Corsiva" pitchFamily="66" charset="0"/>
              </a:rPr>
              <a:t>ріпа</a:t>
            </a:r>
            <a:r>
              <a:rPr lang="ru-RU" sz="2400" dirty="0" smtClean="0">
                <a:latin typeface="Monotype Corsiva" pitchFamily="66" charset="0"/>
              </a:rPr>
              <a:t>, соя 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 мох.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Політ  на  </a:t>
            </a:r>
            <a:r>
              <a:rPr lang="uk-UA" b="1" dirty="0" err="1" smtClean="0">
                <a:solidFill>
                  <a:srgbClr val="002060"/>
                </a:solidFill>
              </a:rPr>
              <a:t>“Колумбії”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b466c06-sta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1" y="2000240"/>
            <a:ext cx="3432952" cy="24717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Нагороди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>
                <a:latin typeface="Monotype Corsiva" pitchFamily="66" charset="0"/>
              </a:rPr>
              <a:t>Відзнака</a:t>
            </a:r>
            <a:r>
              <a:rPr lang="ru-RU" dirty="0" smtClean="0">
                <a:latin typeface="Monotype Corsiva" pitchFamily="66" charset="0"/>
              </a:rPr>
              <a:t> Президента </a:t>
            </a:r>
            <a:r>
              <a:rPr lang="ru-RU" dirty="0" err="1" smtClean="0">
                <a:latin typeface="Monotype Corsiva" pitchFamily="66" charset="0"/>
              </a:rPr>
              <a:t>України</a:t>
            </a:r>
            <a:r>
              <a:rPr lang="ru-RU" dirty="0" smtClean="0">
                <a:latin typeface="Monotype Corsiva" pitchFamily="66" charset="0"/>
              </a:rPr>
              <a:t> «Герой </a:t>
            </a:r>
            <a:r>
              <a:rPr lang="ru-RU" dirty="0" err="1" smtClean="0">
                <a:latin typeface="Monotype Corsiva" pitchFamily="66" charset="0"/>
              </a:rPr>
              <a:t>України</a:t>
            </a:r>
            <a:r>
              <a:rPr lang="ru-RU" dirty="0" smtClean="0">
                <a:latin typeface="Monotype Corsiva" pitchFamily="66" charset="0"/>
              </a:rPr>
              <a:t>» 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врученням</a:t>
            </a:r>
            <a:r>
              <a:rPr lang="ru-RU" dirty="0" smtClean="0">
                <a:latin typeface="Monotype Corsiva" pitchFamily="66" charset="0"/>
              </a:rPr>
              <a:t> ордена «Золота </a:t>
            </a:r>
            <a:r>
              <a:rPr lang="ru-RU" dirty="0" err="1" smtClean="0">
                <a:latin typeface="Monotype Corsiva" pitchFamily="66" charset="0"/>
              </a:rPr>
              <a:t>Зірка</a:t>
            </a:r>
            <a:r>
              <a:rPr lang="ru-RU" dirty="0" smtClean="0">
                <a:latin typeface="Monotype Corsiva" pitchFamily="66" charset="0"/>
              </a:rPr>
              <a:t>»  (3 </a:t>
            </a:r>
            <a:r>
              <a:rPr lang="ru-RU" dirty="0" err="1" smtClean="0">
                <a:latin typeface="Monotype Corsiva" pitchFamily="66" charset="0"/>
              </a:rPr>
              <a:t>грудня</a:t>
            </a:r>
            <a:r>
              <a:rPr lang="ru-RU" dirty="0" smtClean="0">
                <a:latin typeface="Monotype Corsiva" pitchFamily="66" charset="0"/>
              </a:rPr>
              <a:t> 1999 р.)</a:t>
            </a:r>
          </a:p>
          <a:p>
            <a:r>
              <a:rPr lang="ru-RU" dirty="0" smtClean="0">
                <a:latin typeface="Monotype Corsiva" pitchFamily="66" charset="0"/>
              </a:rPr>
              <a:t>Орден «За заслуги» </a:t>
            </a:r>
            <a:r>
              <a:rPr lang="en-US" dirty="0" smtClean="0">
                <a:latin typeface="Monotype Corsiva" pitchFamily="66" charset="0"/>
              </a:rPr>
              <a:t>III </a:t>
            </a:r>
            <a:r>
              <a:rPr lang="ru-RU" dirty="0" smtClean="0">
                <a:latin typeface="Monotype Corsiva" pitchFamily="66" charset="0"/>
              </a:rPr>
              <a:t>ст. — 12 </a:t>
            </a:r>
            <a:r>
              <a:rPr lang="ru-RU" dirty="0" err="1" smtClean="0">
                <a:latin typeface="Monotype Corsiva" pitchFamily="66" charset="0"/>
              </a:rPr>
              <a:t>квітня</a:t>
            </a:r>
            <a:r>
              <a:rPr lang="ru-RU" dirty="0" smtClean="0">
                <a:latin typeface="Monotype Corsiva" pitchFamily="66" charset="0"/>
              </a:rPr>
              <a:t> 2011 р.)</a:t>
            </a:r>
            <a:r>
              <a:rPr lang="ru-RU" baseline="30000" dirty="0" smtClean="0">
                <a:latin typeface="Monotype Corsiva" pitchFamily="66" charset="0"/>
              </a:rPr>
              <a:t>[4]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dirty="0" err="1" smtClean="0">
                <a:latin typeface="Monotype Corsiva" pitchFamily="66" charset="0"/>
              </a:rPr>
              <a:t>Відзнака</a:t>
            </a:r>
            <a:r>
              <a:rPr lang="ru-RU" dirty="0" smtClean="0">
                <a:latin typeface="Monotype Corsiva" pitchFamily="66" charset="0"/>
              </a:rPr>
              <a:t> Президента </a:t>
            </a:r>
            <a:r>
              <a:rPr lang="ru-RU" dirty="0" err="1" smtClean="0">
                <a:latin typeface="Monotype Corsiva" pitchFamily="66" charset="0"/>
              </a:rPr>
              <a:t>України</a:t>
            </a:r>
            <a:r>
              <a:rPr lang="ru-RU" dirty="0" smtClean="0">
                <a:latin typeface="Monotype Corsiva" pitchFamily="66" charset="0"/>
              </a:rPr>
              <a:t> — орден «За </a:t>
            </a:r>
            <a:r>
              <a:rPr lang="ru-RU" dirty="0" err="1" smtClean="0">
                <a:latin typeface="Monotype Corsiva" pitchFamily="66" charset="0"/>
              </a:rPr>
              <a:t>мужність</a:t>
            </a:r>
            <a:r>
              <a:rPr lang="ru-RU" dirty="0" smtClean="0">
                <a:latin typeface="Monotype Corsiva" pitchFamily="66" charset="0"/>
              </a:rPr>
              <a:t>» </a:t>
            </a:r>
            <a:r>
              <a:rPr lang="en-US" dirty="0" smtClean="0">
                <a:latin typeface="Monotype Corsiva" pitchFamily="66" charset="0"/>
              </a:rPr>
              <a:t>I </a:t>
            </a:r>
            <a:r>
              <a:rPr lang="ru-RU" dirty="0" err="1" smtClean="0">
                <a:latin typeface="Monotype Corsiva" pitchFamily="66" charset="0"/>
              </a:rPr>
              <a:t>ступеня</a:t>
            </a:r>
            <a:r>
              <a:rPr lang="ru-RU" dirty="0" smtClean="0">
                <a:latin typeface="Monotype Corsiva" pitchFamily="66" charset="0"/>
              </a:rPr>
              <a:t> — 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(19 січня1998 р.)</a:t>
            </a:r>
          </a:p>
          <a:p>
            <a:r>
              <a:rPr lang="ru-RU" dirty="0" err="1" smtClean="0">
                <a:latin typeface="Monotype Corsiva" pitchFamily="66" charset="0"/>
              </a:rPr>
              <a:t>Відзнака</a:t>
            </a:r>
            <a:r>
              <a:rPr lang="ru-RU" dirty="0" smtClean="0">
                <a:latin typeface="Monotype Corsiva" pitchFamily="66" charset="0"/>
              </a:rPr>
              <a:t> «</a:t>
            </a:r>
            <a:r>
              <a:rPr lang="ru-RU" dirty="0" err="1" smtClean="0">
                <a:latin typeface="Monotype Corsiva" pitchFamily="66" charset="0"/>
              </a:rPr>
              <a:t>Іменна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вогнепальна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зброя</a:t>
            </a:r>
            <a:r>
              <a:rPr lang="ru-RU" dirty="0" smtClean="0">
                <a:latin typeface="Monotype Corsiva" pitchFamily="66" charset="0"/>
              </a:rPr>
              <a:t>» — 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(25 </a:t>
            </a:r>
            <a:r>
              <a:rPr lang="ru-RU" dirty="0" err="1" smtClean="0">
                <a:latin typeface="Monotype Corsiva" pitchFamily="66" charset="0"/>
              </a:rPr>
              <a:t>січня</a:t>
            </a:r>
            <a:r>
              <a:rPr lang="ru-RU" dirty="0" smtClean="0">
                <a:latin typeface="Monotype Corsiva" pitchFamily="66" charset="0"/>
              </a:rPr>
              <a:t> 2001 р.)</a:t>
            </a:r>
          </a:p>
          <a:p>
            <a:r>
              <a:rPr lang="ru-RU" dirty="0" err="1" smtClean="0">
                <a:latin typeface="Monotype Corsiva" pitchFamily="66" charset="0"/>
              </a:rPr>
              <a:t>Почесне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звання</a:t>
            </a:r>
            <a:r>
              <a:rPr lang="ru-RU" dirty="0" smtClean="0">
                <a:latin typeface="Monotype Corsiva" pitchFamily="66" charset="0"/>
              </a:rPr>
              <a:t> «</a:t>
            </a:r>
            <a:r>
              <a:rPr lang="ru-RU" dirty="0" err="1" smtClean="0">
                <a:latin typeface="Monotype Corsiva" pitchFamily="66" charset="0"/>
              </a:rPr>
              <a:t>Народний</a:t>
            </a:r>
            <a:r>
              <a:rPr lang="ru-RU" dirty="0" smtClean="0">
                <a:latin typeface="Monotype Corsiva" pitchFamily="66" charset="0"/>
              </a:rPr>
              <a:t> посол </a:t>
            </a:r>
            <a:r>
              <a:rPr lang="ru-RU" dirty="0" err="1" smtClean="0">
                <a:latin typeface="Monotype Corsiva" pitchFamily="66" charset="0"/>
              </a:rPr>
              <a:t>України</a:t>
            </a:r>
            <a:r>
              <a:rPr lang="ru-RU" dirty="0" smtClean="0">
                <a:latin typeface="Monotype Corsiva" pitchFamily="66" charset="0"/>
              </a:rPr>
              <a:t>»</a:t>
            </a:r>
          </a:p>
          <a:p>
            <a:r>
              <a:rPr lang="ru-RU" dirty="0" smtClean="0">
                <a:latin typeface="Monotype Corsiva" pitchFamily="66" charset="0"/>
              </a:rPr>
              <a:t>Медаль «На славу </a:t>
            </a:r>
            <a:r>
              <a:rPr lang="ru-RU" dirty="0" err="1" smtClean="0">
                <a:latin typeface="Monotype Corsiva" pitchFamily="66" charset="0"/>
              </a:rPr>
              <a:t>Чернівців</a:t>
            </a:r>
            <a:r>
              <a:rPr lang="ru-RU" dirty="0" smtClean="0">
                <a:latin typeface="Monotype Corsiva" pitchFamily="66" charset="0"/>
              </a:rPr>
              <a:t>»</a:t>
            </a:r>
          </a:p>
          <a:p>
            <a:r>
              <a:rPr lang="ru-RU" dirty="0" err="1" smtClean="0">
                <a:latin typeface="Monotype Corsiva" pitchFamily="66" charset="0"/>
              </a:rPr>
              <a:t>Нагороджений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багатьма</a:t>
            </a:r>
            <a:r>
              <a:rPr lang="ru-RU" dirty="0" smtClean="0">
                <a:latin typeface="Monotype Corsiva" pitchFamily="66" charset="0"/>
              </a:rPr>
              <a:t> медалями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47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Леонід   Каденюк</vt:lpstr>
      <vt:lpstr>Слайд 2</vt:lpstr>
      <vt:lpstr>Політ  на  “Колумбії”</vt:lpstr>
      <vt:lpstr>Нагороди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Лилия</cp:lastModifiedBy>
  <cp:revision>35</cp:revision>
  <dcterms:created xsi:type="dcterms:W3CDTF">2014-07-09T13:24:30Z</dcterms:created>
  <dcterms:modified xsi:type="dcterms:W3CDTF">2016-01-08T14:50:40Z</dcterms:modified>
</cp:coreProperties>
</file>