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99FFCC"/>
    <a:srgbClr val="CCECFF"/>
    <a:srgbClr val="00FF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0">
              <a:srgbClr val="FFFF00"/>
            </a:gs>
            <a:gs pos="39999">
              <a:srgbClr val="99FFCC"/>
            </a:gs>
            <a:gs pos="70000">
              <a:srgbClr val="00FFFF"/>
            </a:gs>
            <a:gs pos="100000">
              <a:srgbClr val="3399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2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1EAE5"/>
              </a:clrFrom>
              <a:clrTo>
                <a:srgbClr val="E1EAE5">
                  <a:alpha val="0"/>
                </a:srgbClr>
              </a:clrTo>
            </a:clrChange>
          </a:blip>
          <a:srcRect l="2083" r="3125"/>
          <a:stretch>
            <a:fillRect/>
          </a:stretch>
        </p:blipFill>
        <p:spPr bwMode="auto">
          <a:xfrm rot="5400000">
            <a:off x="-2619167" y="2619163"/>
            <a:ext cx="6858003" cy="161967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mtClean="0"/>
              <a:t>підзаголовок</a:t>
            </a:r>
            <a:endParaRPr lang="ru-RU" dirty="0"/>
          </a:p>
        </p:txBody>
      </p:sp>
      <p:pic>
        <p:nvPicPr>
          <p:cNvPr id="12" name="Picture 5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1EAE5"/>
              </a:clrFrom>
              <a:clrTo>
                <a:srgbClr val="E1EAE5">
                  <a:alpha val="0"/>
                </a:srgbClr>
              </a:clrTo>
            </a:clrChange>
          </a:blip>
          <a:srcRect l="2083" r="3125"/>
          <a:stretch>
            <a:fillRect/>
          </a:stretch>
        </p:blipFill>
        <p:spPr bwMode="auto">
          <a:xfrm>
            <a:off x="755576" y="5517232"/>
            <a:ext cx="6858003" cy="13407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11" descr="C:\Users\ТОЛЯ\Desktop\5555555555\1337092984_iwfw2et5zc0vdts.jpe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756" r="53920" b="6518"/>
          <a:stretch/>
        </p:blipFill>
        <p:spPr bwMode="auto">
          <a:xfrm flipH="1">
            <a:off x="6444208" y="2780928"/>
            <a:ext cx="2699792" cy="35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835696" y="1196752"/>
            <a:ext cx="576064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Славетні </a:t>
            </a:r>
          </a:p>
          <a:p>
            <a:pPr algn="ctr"/>
            <a:r>
              <a:rPr lang="uk-UA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українці</a:t>
            </a:r>
            <a:endParaRPr lang="ru-RU" sz="8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920617" y="5037791"/>
            <a:ext cx="2740826" cy="8995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611560" y="6021288"/>
            <a:ext cx="2740826" cy="836712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14" name="Группа 13"/>
          <p:cNvGrpSpPr/>
          <p:nvPr/>
        </p:nvGrpSpPr>
        <p:grpSpPr>
          <a:xfrm rot="10800000">
            <a:off x="6372200" y="0"/>
            <a:ext cx="2771800" cy="2740826"/>
            <a:chOff x="152400" y="4269574"/>
            <a:chExt cx="3347864" cy="2740826"/>
          </a:xfrm>
        </p:grpSpPr>
        <p:pic>
          <p:nvPicPr>
            <p:cNvPr id="12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804221" y="5226195"/>
              <a:ext cx="2740826" cy="827584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3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759438" y="6173688"/>
              <a:ext cx="2740826" cy="83671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99592" y="980728"/>
          <a:ext cx="7416825" cy="504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0525"/>
                <a:gridCol w="570525"/>
                <a:gridCol w="570525"/>
                <a:gridCol w="570525"/>
                <a:gridCol w="570525"/>
                <a:gridCol w="570525"/>
                <a:gridCol w="570525"/>
                <a:gridCol w="570525"/>
                <a:gridCol w="570525"/>
                <a:gridCol w="570525"/>
                <a:gridCol w="570525"/>
                <a:gridCol w="570525"/>
                <a:gridCol w="570525"/>
              </a:tblGrid>
              <a:tr h="6300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32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32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32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32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32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ru-RU" sz="32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sz="32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707904" y="980728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3648" y="2852936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980728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032" y="980728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6096" y="98072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2160" y="98072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8224" y="980728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4288" y="980728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40352" y="980728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3968" y="1628800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0032" y="1628800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36096" y="1628800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2160" y="1628800"/>
            <a:ext cx="52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88224" y="1628800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4288" y="1628800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83968" y="2276872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60032" y="227687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6096" y="2276872"/>
            <a:ext cx="50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12160" y="227687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88224" y="2276872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92280" y="2276872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40352" y="2276872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79712" y="2852936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27784" y="2852936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31840" y="2852936"/>
            <a:ext cx="52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07904" y="2852936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83968" y="2852936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60032" y="2852936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36096" y="2852936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03648" y="350100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79712" y="3501008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55776" y="3501008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31840" y="3501008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07904" y="350100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83968" y="3501008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60032" y="350100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36096" y="350100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12160" y="3501008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07904" y="4149080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83968" y="414908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60032" y="414908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36096" y="4149080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2160" y="4149080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79712" y="4725144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55776" y="472514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131840" y="472514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07904" y="4725144"/>
            <a:ext cx="52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83968" y="472514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60032" y="4725144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36096" y="4725144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12160" y="4725144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04048" y="5373216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://kameniar.franko.lviv.ua/wp/wp-content/uploads/old/2010_N3_Lina_Kostenko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2228850" cy="2724151"/>
          </a:xfrm>
          <a:prstGeom prst="rect">
            <a:avLst/>
          </a:prstGeom>
          <a:noFill/>
        </p:spPr>
      </p:pic>
      <p:pic>
        <p:nvPicPr>
          <p:cNvPr id="1033" name="Picture 9" descr="&quot;сюрприз&quot;. Все новости, помеченные &quot;сюрприз&quot; на Мета Новостя…"/>
          <p:cNvPicPr>
            <a:picLocks noChangeAspect="1" noChangeArrowheads="1"/>
          </p:cNvPicPr>
          <p:nvPr/>
        </p:nvPicPr>
        <p:blipFill>
          <a:blip r:embed="rId4" cstate="print"/>
          <a:srcRect l="6300"/>
          <a:stretch>
            <a:fillRect/>
          </a:stretch>
        </p:blipFill>
        <p:spPr bwMode="auto">
          <a:xfrm>
            <a:off x="0" y="188640"/>
            <a:ext cx="3228850" cy="2376264"/>
          </a:xfrm>
          <a:prstGeom prst="rect">
            <a:avLst/>
          </a:prstGeom>
          <a:noFill/>
        </p:spPr>
      </p:pic>
      <p:pic>
        <p:nvPicPr>
          <p:cNvPr id="1035" name="Picture 11" descr="Украинцы проектировавшие и летающие на космических кораблях"/>
          <p:cNvPicPr>
            <a:picLocks noChangeAspect="1" noChangeArrowheads="1"/>
          </p:cNvPicPr>
          <p:nvPr/>
        </p:nvPicPr>
        <p:blipFill>
          <a:blip r:embed="rId5" cstate="print"/>
          <a:srcRect l="27623" t="3414" r="25348" b="50968"/>
          <a:stretch>
            <a:fillRect/>
          </a:stretch>
        </p:blipFill>
        <p:spPr bwMode="auto">
          <a:xfrm>
            <a:off x="467544" y="0"/>
            <a:ext cx="2232248" cy="2694092"/>
          </a:xfrm>
          <a:prstGeom prst="rect">
            <a:avLst/>
          </a:prstGeom>
          <a:noFill/>
        </p:spPr>
      </p:pic>
      <p:pic>
        <p:nvPicPr>
          <p:cNvPr id="1037" name="Picture 13" descr="Яна Клочкова - Спорт - Личности - Видео - Электронная библио…"/>
          <p:cNvPicPr>
            <a:picLocks noChangeAspect="1" noChangeArrowheads="1"/>
          </p:cNvPicPr>
          <p:nvPr/>
        </p:nvPicPr>
        <p:blipFill>
          <a:blip r:embed="rId6" cstate="print"/>
          <a:srcRect l="24789" r="11424"/>
          <a:stretch>
            <a:fillRect/>
          </a:stretch>
        </p:blipFill>
        <p:spPr bwMode="auto">
          <a:xfrm>
            <a:off x="611560" y="0"/>
            <a:ext cx="2376264" cy="2794001"/>
          </a:xfrm>
          <a:prstGeom prst="rect">
            <a:avLst/>
          </a:prstGeom>
          <a:noFill/>
        </p:spPr>
      </p:pic>
      <p:pic>
        <p:nvPicPr>
          <p:cNvPr id="1039" name="Picture 15" descr="Ада Роговцева - фильмография - актрисы Ближнего Зарубежья - …"/>
          <p:cNvPicPr>
            <a:picLocks noChangeAspect="1" noChangeArrowheads="1"/>
          </p:cNvPicPr>
          <p:nvPr/>
        </p:nvPicPr>
        <p:blipFill>
          <a:blip r:embed="rId7" cstate="print"/>
          <a:srcRect l="5292" r="11383" b="5264"/>
          <a:stretch>
            <a:fillRect/>
          </a:stretch>
        </p:blipFill>
        <p:spPr bwMode="auto">
          <a:xfrm>
            <a:off x="323528" y="188640"/>
            <a:ext cx="2851517" cy="2592288"/>
          </a:xfrm>
          <a:prstGeom prst="rect">
            <a:avLst/>
          </a:prstGeom>
          <a:noFill/>
        </p:spPr>
      </p:pic>
      <p:pic>
        <p:nvPicPr>
          <p:cNvPr id="1041" name="Picture 17" descr="Фото :: Борис Патон (Boris Paton)"/>
          <p:cNvPicPr>
            <a:picLocks noChangeAspect="1" noChangeArrowheads="1"/>
          </p:cNvPicPr>
          <p:nvPr/>
        </p:nvPicPr>
        <p:blipFill>
          <a:blip r:embed="rId8" cstate="print"/>
          <a:srcRect b="3200"/>
          <a:stretch>
            <a:fillRect/>
          </a:stretch>
        </p:blipFill>
        <p:spPr bwMode="auto">
          <a:xfrm>
            <a:off x="467544" y="0"/>
            <a:ext cx="2430028" cy="3024336"/>
          </a:xfrm>
          <a:prstGeom prst="rect">
            <a:avLst/>
          </a:prstGeom>
          <a:noFill/>
        </p:spPr>
      </p:pic>
      <p:pic>
        <p:nvPicPr>
          <p:cNvPr id="1043" name="Picture 19" descr="Информационно-новостной портал 'Час Пик' Всегда в центре соб…"/>
          <p:cNvPicPr>
            <a:picLocks noChangeAspect="1" noChangeArrowheads="1"/>
          </p:cNvPicPr>
          <p:nvPr/>
        </p:nvPicPr>
        <p:blipFill>
          <a:blip r:embed="rId9" cstate="print"/>
          <a:srcRect l="33479" t="5885" r="39521" b="33343"/>
          <a:stretch>
            <a:fillRect/>
          </a:stretch>
        </p:blipFill>
        <p:spPr bwMode="auto">
          <a:xfrm>
            <a:off x="683568" y="0"/>
            <a:ext cx="1944216" cy="2907014"/>
          </a:xfrm>
          <a:prstGeom prst="rect">
            <a:avLst/>
          </a:prstGeom>
          <a:noFill/>
        </p:spPr>
      </p:pic>
      <p:pic>
        <p:nvPicPr>
          <p:cNvPr id="75" name="Picture 11" descr="C:\Users\ТОЛЯ\Desktop\5555555555\1337092984_iwfw2et5zc0vdts.jpe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756" r="53920" b="6518"/>
          <a:stretch/>
        </p:blipFill>
        <p:spPr bwMode="auto">
          <a:xfrm flipH="1">
            <a:off x="6804248" y="3861048"/>
            <a:ext cx="208798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Прямоугольник 75"/>
          <p:cNvSpPr/>
          <p:nvPr/>
        </p:nvSpPr>
        <p:spPr>
          <a:xfrm>
            <a:off x="3275856" y="0"/>
            <a:ext cx="3086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Кросворд</a:t>
            </a:r>
            <a:endParaRPr lang="ru-RU" sz="5400" b="1" cap="none" spc="0" dirty="0">
              <a:ln w="1905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1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6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1" grpId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0" y="4117174"/>
            <a:ext cx="3352386" cy="2740826"/>
            <a:chOff x="0" y="4117174"/>
            <a:chExt cx="3352386" cy="2740826"/>
          </a:xfrm>
        </p:grpSpPr>
        <p:pic>
          <p:nvPicPr>
            <p:cNvPr id="2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920617" y="5037791"/>
              <a:ext cx="2740826" cy="89959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3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611560" y="6021288"/>
              <a:ext cx="2740826" cy="83671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7" name="Группа 3"/>
          <p:cNvGrpSpPr/>
          <p:nvPr/>
        </p:nvGrpSpPr>
        <p:grpSpPr>
          <a:xfrm rot="10800000">
            <a:off x="6372200" y="0"/>
            <a:ext cx="2771800" cy="2740826"/>
            <a:chOff x="152400" y="4269574"/>
            <a:chExt cx="3347864" cy="2740826"/>
          </a:xfrm>
        </p:grpSpPr>
        <p:pic>
          <p:nvPicPr>
            <p:cNvPr id="5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804221" y="5226195"/>
              <a:ext cx="2740826" cy="827584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6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759438" y="6173688"/>
              <a:ext cx="2740826" cy="83671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8" name="Прямоугольник 7"/>
          <p:cNvSpPr/>
          <p:nvPr/>
        </p:nvSpPr>
        <p:spPr>
          <a:xfrm>
            <a:off x="1043608" y="0"/>
            <a:ext cx="5547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Андрій</a:t>
            </a:r>
            <a:r>
              <a:rPr lang="ru-RU" sz="5400" b="1" cap="none" spc="0" dirty="0" smtClean="0">
                <a:ln w="1905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Шевченко</a:t>
            </a:r>
            <a:endParaRPr lang="ru-RU" sz="5400" b="1" cap="none" spc="0" dirty="0">
              <a:ln w="1905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707904" y="848360"/>
          <a:ext cx="5436096" cy="5948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224"/>
                <a:gridCol w="3419872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Народився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вересня 1976 р. в селі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Двірківщина</a:t>
                      </a:r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Позиція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Нападник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Професіональні клуби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“Динамо”</a:t>
                      </a:r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(Україна), </a:t>
                      </a:r>
                      <a:r>
                        <a:rPr lang="uk-UA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“Мілан”</a:t>
                      </a:r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(Італія), </a:t>
                      </a:r>
                    </a:p>
                    <a:p>
                      <a:r>
                        <a:rPr lang="uk-UA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“Челсі”</a:t>
                      </a:r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(Англія)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Звання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Заслужений майстер спорту України 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(2003)</a:t>
                      </a:r>
                      <a:endParaRPr lang="uk-UA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</a:rPr>
                        <a:t>Нагороди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Герой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України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(орден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Держави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(2003)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орден«За заслуги»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III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ступеня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(1999)</a:t>
                      </a:r>
                    </a:p>
                    <a:p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орден «За заслуги»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II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ступеня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(2003)</a:t>
                      </a:r>
                    </a:p>
                    <a:p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орден «За </a:t>
                      </a:r>
                      <a:r>
                        <a:rPr lang="ru-RU" sz="18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мужність</a:t>
                      </a: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III 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. (2006)</a:t>
                      </a:r>
                    </a:p>
                    <a:p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орден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«За заслуги»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I ст. (2012)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7" name="Picture 3" descr="Andriy Shevchenko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273630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4117174"/>
            <a:ext cx="3352386" cy="2740826"/>
            <a:chOff x="0" y="4117174"/>
            <a:chExt cx="3352386" cy="2740826"/>
          </a:xfrm>
        </p:grpSpPr>
        <p:pic>
          <p:nvPicPr>
            <p:cNvPr id="2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920617" y="5037791"/>
              <a:ext cx="2740826" cy="89959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3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611560" y="6021288"/>
              <a:ext cx="2740826" cy="83671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4" name="Группа 3"/>
          <p:cNvGrpSpPr/>
          <p:nvPr/>
        </p:nvGrpSpPr>
        <p:grpSpPr>
          <a:xfrm rot="10800000">
            <a:off x="6372200" y="0"/>
            <a:ext cx="2771800" cy="2740826"/>
            <a:chOff x="152400" y="4269574"/>
            <a:chExt cx="3347864" cy="2740826"/>
          </a:xfrm>
        </p:grpSpPr>
        <p:pic>
          <p:nvPicPr>
            <p:cNvPr id="5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804221" y="5226195"/>
              <a:ext cx="2740826" cy="827584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6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759438" y="6173688"/>
              <a:ext cx="2740826" cy="83671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8" name="Прямоугольник 7"/>
          <p:cNvSpPr/>
          <p:nvPr/>
        </p:nvSpPr>
        <p:spPr>
          <a:xfrm>
            <a:off x="1835696" y="0"/>
            <a:ext cx="4310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Яна </a:t>
            </a:r>
            <a:r>
              <a:rPr lang="ru-RU" sz="5400" b="1" cap="none" spc="0" dirty="0" err="1" smtClean="0">
                <a:ln w="1905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Клочкова</a:t>
            </a:r>
            <a:endParaRPr lang="ru-RU" sz="5400" b="1" cap="none" spc="0" dirty="0">
              <a:ln w="1905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Yana Klochkova 2010 001.jpg"/>
          <p:cNvPicPr>
            <a:picLocks noChangeAspect="1" noChangeArrowheads="1"/>
          </p:cNvPicPr>
          <p:nvPr/>
        </p:nvPicPr>
        <p:blipFill>
          <a:blip r:embed="rId3" cstate="print"/>
          <a:srcRect r="16471" b="10002"/>
          <a:stretch>
            <a:fillRect/>
          </a:stretch>
        </p:blipFill>
        <p:spPr bwMode="auto">
          <a:xfrm>
            <a:off x="899592" y="1196752"/>
            <a:ext cx="2736304" cy="4104456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707904" y="1268760"/>
          <a:ext cx="4824536" cy="4942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2839"/>
                <a:gridCol w="3121697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Народилася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серпня 1982 р. у місті Сімферополі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Діяльність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Спортивне плавання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Відома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4-х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кратна олімпійська чемпіонка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Нагороди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Герой України (орден </a:t>
                      </a:r>
                      <a:r>
                        <a:rPr lang="uk-UA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“Золота</a:t>
                      </a:r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зірка”</a:t>
                      </a:r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 (2004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р.)</a:t>
                      </a:r>
                      <a:endParaRPr lang="uk-UA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Орден «За заслуги»</a:t>
                      </a:r>
                      <a:r>
                        <a:rPr lang="ru-RU" sz="2000" b="1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ступеня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(2002)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Орден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княгині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Ольги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ступеня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(2000)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0" y="4117174"/>
            <a:ext cx="3352386" cy="2740826"/>
            <a:chOff x="0" y="4117174"/>
            <a:chExt cx="3352386" cy="2740826"/>
          </a:xfrm>
        </p:grpSpPr>
        <p:pic>
          <p:nvPicPr>
            <p:cNvPr id="2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920617" y="5037791"/>
              <a:ext cx="2740826" cy="89959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3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611560" y="6021288"/>
              <a:ext cx="2740826" cy="83671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7" name="Группа 3"/>
          <p:cNvGrpSpPr/>
          <p:nvPr/>
        </p:nvGrpSpPr>
        <p:grpSpPr>
          <a:xfrm rot="10800000">
            <a:off x="6372200" y="0"/>
            <a:ext cx="2771800" cy="2740826"/>
            <a:chOff x="152400" y="4269574"/>
            <a:chExt cx="3347864" cy="2740826"/>
          </a:xfrm>
        </p:grpSpPr>
        <p:pic>
          <p:nvPicPr>
            <p:cNvPr id="5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804221" y="5226195"/>
              <a:ext cx="2740826" cy="827584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6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759438" y="6173688"/>
              <a:ext cx="2740826" cy="83671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8" name="Прямоугольник 7"/>
          <p:cNvSpPr/>
          <p:nvPr/>
        </p:nvSpPr>
        <p:spPr>
          <a:xfrm>
            <a:off x="467544" y="0"/>
            <a:ext cx="6025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Володимир</a:t>
            </a:r>
            <a:r>
              <a:rPr lang="ru-RU" sz="5400" b="1" cap="none" spc="0" dirty="0" smtClean="0">
                <a:ln w="1905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905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Кличко</a:t>
            </a:r>
            <a:endParaRPr lang="ru-RU" sz="5400" b="1" cap="none" spc="0" dirty="0">
              <a:ln w="1905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707904" y="848360"/>
          <a:ext cx="5436096" cy="551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168"/>
                <a:gridCol w="392392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Народився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березня 1976 р. у місті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Семипалатинськ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(Казахстан)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Вагова категорія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Важка (більше 90 кг)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Стиль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Ортодокс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Боїв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</a:rPr>
                        <a:t>Перемог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  <a:endParaRPr lang="ru-RU" sz="20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</a:rPr>
                        <a:t>Пояс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IBF</a:t>
                      </a:r>
                      <a:r>
                        <a:rPr lang="uk-UA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(2006)</a:t>
                      </a:r>
                    </a:p>
                    <a:p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WBO</a:t>
                      </a:r>
                      <a:r>
                        <a:rPr lang="uk-UA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(2008)</a:t>
                      </a:r>
                    </a:p>
                    <a:p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IBO</a:t>
                      </a:r>
                      <a:r>
                        <a:rPr lang="uk-UA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(2006)</a:t>
                      </a:r>
                    </a:p>
                    <a:p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WBA</a:t>
                      </a:r>
                      <a:r>
                        <a:rPr lang="uk-UA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(2011)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</a:rPr>
                        <a:t>Нагороди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u="non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Хрест</a:t>
                      </a:r>
                      <a:r>
                        <a:rPr lang="ru-RU" sz="2000" b="1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«За </a:t>
                      </a:r>
                      <a:r>
                        <a:rPr lang="ru-RU" sz="2000" b="1" i="0" u="non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мужність</a:t>
                      </a:r>
                      <a:r>
                        <a:rPr lang="ru-RU" sz="2000" b="1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(1996)</a:t>
                      </a:r>
                    </a:p>
                    <a:p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Орден «За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мужність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I ст. (2006)</a:t>
                      </a:r>
                    </a:p>
                    <a:p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Чемпіон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спорту ЮНЕСКО (2006)</a:t>
                      </a:r>
                      <a:endParaRPr lang="ru-RU" sz="20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1" name="Picture 3" descr="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2769617" cy="4141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0" y="4117174"/>
            <a:ext cx="3352386" cy="2740826"/>
            <a:chOff x="0" y="4117174"/>
            <a:chExt cx="3352386" cy="2740826"/>
          </a:xfrm>
        </p:grpSpPr>
        <p:pic>
          <p:nvPicPr>
            <p:cNvPr id="2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920617" y="5037791"/>
              <a:ext cx="2740826" cy="89959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3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611560" y="6021288"/>
              <a:ext cx="2740826" cy="83671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7" name="Группа 3"/>
          <p:cNvGrpSpPr/>
          <p:nvPr/>
        </p:nvGrpSpPr>
        <p:grpSpPr>
          <a:xfrm rot="10800000">
            <a:off x="6372200" y="0"/>
            <a:ext cx="2771800" cy="2740826"/>
            <a:chOff x="152400" y="4269574"/>
            <a:chExt cx="3347864" cy="2740826"/>
          </a:xfrm>
        </p:grpSpPr>
        <p:pic>
          <p:nvPicPr>
            <p:cNvPr id="5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804221" y="5226195"/>
              <a:ext cx="2740826" cy="827584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6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759438" y="6173688"/>
              <a:ext cx="2740826" cy="83671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8" name="Прямоугольник 7"/>
          <p:cNvSpPr/>
          <p:nvPr/>
        </p:nvSpPr>
        <p:spPr>
          <a:xfrm>
            <a:off x="1691680" y="-171400"/>
            <a:ext cx="4610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Ада </a:t>
            </a:r>
            <a:r>
              <a:rPr lang="ru-RU" sz="5400" b="1" cap="none" spc="0" dirty="0" err="1" smtClean="0">
                <a:ln w="1905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Роговцева</a:t>
            </a:r>
            <a:endParaRPr lang="ru-RU" sz="5400" b="1" cap="none" spc="0" dirty="0">
              <a:ln w="1905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8" y="620688"/>
          <a:ext cx="5436096" cy="591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184"/>
                <a:gridCol w="3779912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Народилася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липня 1937 р. у місті</a:t>
                      </a:r>
                    </a:p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Глухів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Театр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Київський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національний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академічний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театр</a:t>
                      </a:r>
                    </a:p>
                    <a:p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російської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драми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імені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Лесі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Українки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Професія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Актриса, театральний педагог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</a:rPr>
                        <a:t>Нагороди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Народна артистка СРСР (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1978</a:t>
                      </a:r>
                      <a:r>
                        <a:rPr lang="ru-RU" sz="2000" b="1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2000" b="1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Герой </a:t>
                      </a:r>
                      <a:r>
                        <a:rPr lang="ru-RU" sz="2000" b="1" i="0" u="non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України</a:t>
                      </a:r>
                      <a:r>
                        <a:rPr lang="ru-RU" sz="2000" b="1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(орден </a:t>
                      </a:r>
                      <a:r>
                        <a:rPr lang="ru-RU" sz="2000" b="1" i="0" u="non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Держави</a:t>
                      </a:r>
                      <a:r>
                        <a:rPr lang="ru-RU" sz="2000" b="1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(2007)</a:t>
                      </a:r>
                    </a:p>
                    <a:p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Державна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премія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УРСР </a:t>
                      </a:r>
                    </a:p>
                    <a:p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ім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Т. Г. Шевченко (1981)</a:t>
                      </a:r>
                    </a:p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Орден «Знак Почёта»</a:t>
                      </a:r>
                    </a:p>
                    <a:p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Орден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княгині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Ольги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III ст. (2003)</a:t>
                      </a:r>
                    </a:p>
                    <a:p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Орден «За заслуги»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ІІІ ст.</a:t>
                      </a:r>
                    </a:p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Орден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Дружби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(2007)</a:t>
                      </a:r>
                    </a:p>
                    <a:p>
                      <a:endParaRPr lang="ru-RU" sz="20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5" name="Picture 3" descr="Українські актори 12 фотографий ВКонтакте"/>
          <p:cNvPicPr>
            <a:picLocks noChangeAspect="1" noChangeArrowheads="1"/>
          </p:cNvPicPr>
          <p:nvPr/>
        </p:nvPicPr>
        <p:blipFill>
          <a:blip r:embed="rId3" cstate="print"/>
          <a:srcRect l="3427" r="2912"/>
          <a:stretch>
            <a:fillRect/>
          </a:stretch>
        </p:blipFill>
        <p:spPr bwMode="auto">
          <a:xfrm>
            <a:off x="5627792" y="764704"/>
            <a:ext cx="283264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0" y="4117174"/>
            <a:ext cx="3352386" cy="2740826"/>
            <a:chOff x="0" y="4117174"/>
            <a:chExt cx="3352386" cy="2740826"/>
          </a:xfrm>
        </p:grpSpPr>
        <p:pic>
          <p:nvPicPr>
            <p:cNvPr id="2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920617" y="5037791"/>
              <a:ext cx="2740826" cy="89959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3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611560" y="6021288"/>
              <a:ext cx="2740826" cy="83671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7" name="Группа 3"/>
          <p:cNvGrpSpPr/>
          <p:nvPr/>
        </p:nvGrpSpPr>
        <p:grpSpPr>
          <a:xfrm rot="10800000">
            <a:off x="6372200" y="0"/>
            <a:ext cx="2771800" cy="2740826"/>
            <a:chOff x="152400" y="4269574"/>
            <a:chExt cx="3347864" cy="2740826"/>
          </a:xfrm>
        </p:grpSpPr>
        <p:pic>
          <p:nvPicPr>
            <p:cNvPr id="5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804221" y="5226195"/>
              <a:ext cx="2740826" cy="827584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6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759438" y="6173688"/>
              <a:ext cx="2740826" cy="83671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8" name="Прямоугольник 7"/>
          <p:cNvSpPr/>
          <p:nvPr/>
        </p:nvSpPr>
        <p:spPr>
          <a:xfrm>
            <a:off x="1115616" y="0"/>
            <a:ext cx="5164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Леонід</a:t>
            </a:r>
            <a:r>
              <a:rPr lang="ru-RU" sz="5400" b="1" cap="none" spc="0" dirty="0" smtClean="0">
                <a:ln w="1905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905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Каденюк</a:t>
            </a:r>
            <a:endParaRPr lang="ru-RU" sz="5400" b="1" cap="none" spc="0" dirty="0">
              <a:ln w="1905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707904" y="848360"/>
          <a:ext cx="4968552" cy="481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3150"/>
                <a:gridCol w="3485402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Народився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 січня 1951 р. у селі </a:t>
                      </a:r>
                    </a:p>
                    <a:p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Клішківці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Військове звання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Генерал-майор повітряних сил України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Експедиції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Колумбія 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STS-87</a:t>
                      </a:r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(1997)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</a:rPr>
                        <a:t>Нагороди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Герой України (1999)</a:t>
                      </a:r>
                    </a:p>
                    <a:p>
                      <a:r>
                        <a:rPr lang="uk-UA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Орден </a:t>
                      </a:r>
                      <a:r>
                        <a:rPr lang="uk-UA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“Золота</a:t>
                      </a:r>
                      <a:r>
                        <a:rPr lang="uk-UA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зірка”</a:t>
                      </a:r>
                      <a:r>
                        <a:rPr lang="uk-UA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(1999)</a:t>
                      </a:r>
                      <a:endParaRPr lang="ru-RU" sz="2000" b="1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Орден «За заслуги»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III 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(2011)</a:t>
                      </a:r>
                    </a:p>
                    <a:p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Орден «За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мужність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I ст. (1998)</a:t>
                      </a:r>
                    </a:p>
                    <a:p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Відзнака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Іменна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вогнепальна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зброя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»(2001)</a:t>
                      </a:r>
                    </a:p>
                    <a:p>
                      <a:r>
                        <a:rPr lang="uk-UA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Народний</a:t>
                      </a:r>
                      <a:r>
                        <a:rPr lang="uk-UA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посол України</a:t>
                      </a:r>
                      <a:endParaRPr lang="ru-RU" sz="20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3" name="Picture 3" descr="Leonid Kadeny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288032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0" y="4117174"/>
            <a:ext cx="3352386" cy="2740826"/>
            <a:chOff x="0" y="4117174"/>
            <a:chExt cx="3352386" cy="2740826"/>
          </a:xfrm>
        </p:grpSpPr>
        <p:pic>
          <p:nvPicPr>
            <p:cNvPr id="2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920617" y="5037791"/>
              <a:ext cx="2740826" cy="89959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3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611560" y="6021288"/>
              <a:ext cx="2740826" cy="83671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7" name="Группа 3"/>
          <p:cNvGrpSpPr/>
          <p:nvPr/>
        </p:nvGrpSpPr>
        <p:grpSpPr>
          <a:xfrm rot="10800000">
            <a:off x="6372200" y="0"/>
            <a:ext cx="2771800" cy="2740826"/>
            <a:chOff x="152400" y="4269574"/>
            <a:chExt cx="3347864" cy="2740826"/>
          </a:xfrm>
        </p:grpSpPr>
        <p:pic>
          <p:nvPicPr>
            <p:cNvPr id="5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804221" y="5226195"/>
              <a:ext cx="2740826" cy="827584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6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759438" y="6173688"/>
              <a:ext cx="2740826" cy="83671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8" name="Прямоугольник 7"/>
          <p:cNvSpPr/>
          <p:nvPr/>
        </p:nvSpPr>
        <p:spPr>
          <a:xfrm>
            <a:off x="1867149" y="0"/>
            <a:ext cx="4403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Ліна</a:t>
            </a:r>
            <a:r>
              <a:rPr lang="ru-RU" sz="5400" b="1" cap="none" spc="0" dirty="0" smtClean="0">
                <a:ln w="1905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Костенко</a:t>
            </a:r>
            <a:endParaRPr lang="ru-RU" sz="5400" b="1" cap="none" spc="0" dirty="0">
              <a:ln w="1905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707904" y="848360"/>
          <a:ext cx="5436096" cy="573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184"/>
                <a:gridCol w="3779912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Народилася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березня 1930 р. у місті</a:t>
                      </a:r>
                    </a:p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Ржищів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Рід діяльності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Письменниця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поетеса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Жанр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Поеми, поезії, романи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</a:rPr>
                        <a:t>Нагороди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Лауреат 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Державної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премії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ім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Тараса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Шевченка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(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1987)</a:t>
                      </a:r>
                    </a:p>
                    <a:p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Почесна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відзнака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Президента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України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(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1992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Орден князя Ярослава Мудрого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V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ступеня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 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Відзнака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Золотий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письменник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України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2012)</a:t>
                      </a:r>
                    </a:p>
                    <a:p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Відзнака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імені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блаженного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священномученика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Омеляна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Ковча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(2013)</a:t>
                      </a:r>
                      <a:endParaRPr lang="ru-RU" sz="20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61" name="Picture 5" descr="НТБ КНУТД * Просмотр темы - Поэты желают быть или полезными, или приятными. Гораций."/>
          <p:cNvPicPr>
            <a:picLocks noChangeAspect="1" noChangeArrowheads="1"/>
          </p:cNvPicPr>
          <p:nvPr/>
        </p:nvPicPr>
        <p:blipFill>
          <a:blip r:embed="rId3" cstate="print"/>
          <a:srcRect l="19440" r="17921"/>
          <a:stretch>
            <a:fillRect/>
          </a:stretch>
        </p:blipFill>
        <p:spPr bwMode="auto">
          <a:xfrm>
            <a:off x="467544" y="1196752"/>
            <a:ext cx="3297541" cy="3512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0" y="4117174"/>
            <a:ext cx="2195736" cy="2740826"/>
            <a:chOff x="0" y="4117174"/>
            <a:chExt cx="3352386" cy="2740826"/>
          </a:xfrm>
        </p:grpSpPr>
        <p:pic>
          <p:nvPicPr>
            <p:cNvPr id="2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920617" y="5037791"/>
              <a:ext cx="2740826" cy="89959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3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611560" y="6021288"/>
              <a:ext cx="2740826" cy="83671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7" name="Группа 3"/>
          <p:cNvGrpSpPr/>
          <p:nvPr/>
        </p:nvGrpSpPr>
        <p:grpSpPr>
          <a:xfrm rot="10800000">
            <a:off x="6372200" y="0"/>
            <a:ext cx="2771800" cy="2740826"/>
            <a:chOff x="152400" y="4269574"/>
            <a:chExt cx="3347864" cy="2740826"/>
          </a:xfrm>
        </p:grpSpPr>
        <p:pic>
          <p:nvPicPr>
            <p:cNvPr id="5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804221" y="5226195"/>
              <a:ext cx="2740826" cy="827584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6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759438" y="6173688"/>
              <a:ext cx="2740826" cy="83671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8" name="Прямоугольник 7"/>
          <p:cNvSpPr/>
          <p:nvPr/>
        </p:nvSpPr>
        <p:spPr>
          <a:xfrm>
            <a:off x="1730722" y="0"/>
            <a:ext cx="3933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Борис Патон</a:t>
            </a:r>
            <a:endParaRPr lang="ru-RU" sz="5400" b="1" cap="none" spc="0" dirty="0">
              <a:ln w="1905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8" y="692696"/>
          <a:ext cx="5832648" cy="6181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288"/>
                <a:gridCol w="324036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Народився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листопада 1918 р. у місті </a:t>
                      </a:r>
                      <a:r>
                        <a:rPr lang="uk-UA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Києв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Галузь</a:t>
                      </a:r>
                      <a:r>
                        <a:rPr lang="uk-UA" sz="2400" b="1" baseline="0" dirty="0" smtClean="0">
                          <a:latin typeface="Monotype Corsiva" pitchFamily="66" charset="0"/>
                          <a:cs typeface="Times New Roman" pitchFamily="18" charset="0"/>
                        </a:rPr>
                        <a:t> наукових інтересів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Зварювання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Заклад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Інститут</a:t>
                      </a:r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електрозварювання</a:t>
                      </a:r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6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ім</a:t>
                      </a:r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Є. О. Патона НАН </a:t>
                      </a:r>
                      <a:r>
                        <a:rPr lang="ru-RU" sz="16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України</a:t>
                      </a:r>
                      <a:endParaRPr lang="ru-RU" sz="1600" b="1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Науковий</a:t>
                      </a:r>
                      <a:r>
                        <a:rPr lang="uk-UA" sz="2400" b="1" baseline="0" dirty="0" smtClean="0">
                          <a:latin typeface="Monotype Corsiva" pitchFamily="66" charset="0"/>
                          <a:cs typeface="Times New Roman" pitchFamily="18" charset="0"/>
                        </a:rPr>
                        <a:t> ступінь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Доктор</a:t>
                      </a:r>
                      <a:r>
                        <a:rPr lang="uk-UA" sz="16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технічних наук</a:t>
                      </a:r>
                      <a:endParaRPr lang="ru-RU" sz="1600" b="1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Вчене</a:t>
                      </a:r>
                      <a:r>
                        <a:rPr lang="uk-UA" sz="2400" b="1" baseline="0" dirty="0" smtClean="0">
                          <a:latin typeface="Monotype Corsiva" pitchFamily="66" charset="0"/>
                          <a:cs typeface="Times New Roman" pitchFamily="18" charset="0"/>
                        </a:rPr>
                        <a:t> з</a:t>
                      </a:r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вання</a:t>
                      </a:r>
                      <a:endParaRPr lang="ru-RU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Професор</a:t>
                      </a:r>
                      <a:endParaRPr lang="ru-RU" sz="1600" b="1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Monotype Corsiva" pitchFamily="66" charset="0"/>
                        </a:rPr>
                        <a:t>Нагороди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8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Заслужений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8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винахідник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СРСР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(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1983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Лауреат </a:t>
                      </a:r>
                      <a:r>
                        <a:rPr lang="ru-RU" sz="128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премії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РМ УРСР (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1984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та СРСР (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1988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</a:t>
                      </a:r>
                      <a:r>
                        <a:rPr lang="ru-RU" sz="128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премії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ru-RU" sz="128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Тріумф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2004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 </a:t>
                      </a:r>
                      <a:r>
                        <a:rPr lang="ru-RU" sz="128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Росія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Золота медаль </a:t>
                      </a:r>
                      <a:r>
                        <a:rPr lang="ru-RU" sz="128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імені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М. В. Ломоносова АН СРСР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(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1981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</a:t>
                      </a:r>
                    </a:p>
                    <a:p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Золота медаль </a:t>
                      </a:r>
                      <a:r>
                        <a:rPr lang="ru-RU" sz="128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ім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С. П. </a:t>
                      </a:r>
                      <a:r>
                        <a:rPr lang="ru-RU" sz="128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Корольова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2003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Золота медаль </a:t>
                      </a:r>
                      <a:r>
                        <a:rPr lang="ru-RU" sz="128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ім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Яна </a:t>
                      </a:r>
                      <a:r>
                        <a:rPr lang="ru-RU" sz="128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Чохральського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2006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r>
                        <a:rPr lang="ru-RU" sz="128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Почесна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Грамота </a:t>
                      </a:r>
                      <a:r>
                        <a:rPr lang="ru-RU" sz="128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Президії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ВР УРСР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1981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</a:t>
                      </a:r>
                    </a:p>
                    <a:p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Орден «За заслуги перед </a:t>
                      </a:r>
                      <a:r>
                        <a:rPr lang="ru-RU" sz="128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Отєчєством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en-US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 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 </a:t>
                      </a:r>
                      <a:r>
                        <a:rPr lang="en-US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 </a:t>
                      </a:r>
                      <a:r>
                        <a:rPr lang="ru-RU" sz="128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ступеня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(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1998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 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2008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 </a:t>
                      </a:r>
                      <a:r>
                        <a:rPr lang="ru-RU" sz="128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Росія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</a:t>
                      </a:r>
                    </a:p>
                    <a:p>
                      <a:r>
                        <a:rPr lang="ru-RU" sz="128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Почесні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8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грамоти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КМ </a:t>
                      </a:r>
                      <a:r>
                        <a:rPr lang="ru-RU" sz="128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України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(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2002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2003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</a:t>
                      </a:r>
                    </a:p>
                    <a:p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Золота медаль </a:t>
                      </a:r>
                      <a:r>
                        <a:rPr lang="ru-RU" sz="128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Національної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8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академії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8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правових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наук </a:t>
                      </a:r>
                      <a:r>
                        <a:rPr lang="ru-RU" sz="128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України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(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2014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</a:t>
                      </a:r>
                    </a:p>
                    <a:p>
                      <a:r>
                        <a:rPr lang="ru-RU" sz="128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Міждержавна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8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премія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ru-RU" sz="128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Зірки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8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Співдружності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(</a:t>
                      </a:r>
                      <a:r>
                        <a:rPr lang="ru-RU" sz="128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2014</a:t>
                      </a:r>
                      <a:r>
                        <a:rPr lang="ru-RU" sz="128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31" name="Picture 3" descr="Борису Патону 95! . Науковий порт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692696"/>
            <a:ext cx="2332856" cy="4252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427</TotalTime>
  <Words>353</Words>
  <Application>Microsoft Office PowerPoint</Application>
  <PresentationFormat>Экран (4:3)</PresentationFormat>
  <Paragraphs>181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GYPNORION</dc:creator>
  <cp:lastModifiedBy>GYPNORION</cp:lastModifiedBy>
  <cp:revision>34</cp:revision>
  <dcterms:created xsi:type="dcterms:W3CDTF">2015-03-28T12:41:22Z</dcterms:created>
  <dcterms:modified xsi:type="dcterms:W3CDTF">2015-03-28T19:49:17Z</dcterms:modified>
</cp:coreProperties>
</file>